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4" r:id="rId7"/>
    <p:sldId id="265" r:id="rId8"/>
  </p:sldIdLst>
  <p:sldSz cx="18288000" cy="10287000"/>
  <p:notesSz cx="6858000" cy="9144000"/>
  <p:embeddedFontLst>
    <p:embeddedFont>
      <p:font typeface="Inter Bold" panose="020B0604020202020204" charset="0"/>
      <p:regular r:id="rId9"/>
    </p:embeddedFont>
    <p:embeddedFont>
      <p:font typeface="Inter Medium" panose="020B0604020202020204" charset="0"/>
      <p:regular r:id="rId10"/>
    </p:embeddedFont>
    <p:embeddedFont>
      <p:font typeface="Poppins" panose="00000500000000000000" pitchFamily="2" charset="0"/>
      <p:regular r:id="rId11"/>
      <p:bold r:id="rId12"/>
      <p:italic r:id="rId13"/>
      <p:boldItalic r:id="rId14"/>
    </p:embeddedFont>
    <p:embeddedFont>
      <p:font typeface="Poppins Bold" panose="00000800000000000000" charset="0"/>
      <p:regular r:id="rId15"/>
    </p:embeddedFont>
    <p:embeddedFont>
      <p:font typeface="Poppins Medium" panose="00000600000000000000" pitchFamily="2" charset="0"/>
      <p:regular r:id="rId16"/>
      <p: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2" autoAdjust="0"/>
  </p:normalViewPr>
  <p:slideViewPr>
    <p:cSldViewPr>
      <p:cViewPr varScale="1">
        <p:scale>
          <a:sx n="55" d="100"/>
          <a:sy n="55" d="100"/>
        </p:scale>
        <p:origin x="686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1.svg"/><Relationship Id="rId7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19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91392" y="7178417"/>
            <a:ext cx="9398636" cy="4159767"/>
          </a:xfrm>
          <a:custGeom>
            <a:avLst/>
            <a:gdLst/>
            <a:ahLst/>
            <a:cxnLst/>
            <a:rect l="l" t="t" r="r" b="b"/>
            <a:pathLst>
              <a:path w="9398636" h="4159767">
                <a:moveTo>
                  <a:pt x="0" y="0"/>
                </a:moveTo>
                <a:lnTo>
                  <a:pt x="9398636" y="0"/>
                </a:lnTo>
                <a:lnTo>
                  <a:pt x="9398636" y="4159766"/>
                </a:lnTo>
                <a:lnTo>
                  <a:pt x="0" y="4159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4179729" y="2569805"/>
            <a:ext cx="5147389" cy="5147389"/>
            <a:chOff x="0" y="0"/>
            <a:chExt cx="1355691" cy="135569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55691" cy="1355691"/>
            </a:xfrm>
            <a:custGeom>
              <a:avLst/>
              <a:gdLst/>
              <a:ahLst/>
              <a:cxnLst/>
              <a:rect l="l" t="t" r="r" b="b"/>
              <a:pathLst>
                <a:path w="1355691" h="1355691">
                  <a:moveTo>
                    <a:pt x="0" y="0"/>
                  </a:moveTo>
                  <a:lnTo>
                    <a:pt x="1355691" y="0"/>
                  </a:lnTo>
                  <a:lnTo>
                    <a:pt x="1355691" y="1355691"/>
                  </a:lnTo>
                  <a:lnTo>
                    <a:pt x="0" y="1355691"/>
                  </a:lnTo>
                  <a:close/>
                </a:path>
              </a:pathLst>
            </a:custGeom>
            <a:solidFill>
              <a:srgbClr val="FABE0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55691" cy="13937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579080" y="1054542"/>
            <a:ext cx="1540897" cy="582930"/>
            <a:chOff x="0" y="0"/>
            <a:chExt cx="405833" cy="15352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05833" cy="153529"/>
            </a:xfrm>
            <a:custGeom>
              <a:avLst/>
              <a:gdLst/>
              <a:ahLst/>
              <a:cxnLst/>
              <a:rect l="l" t="t" r="r" b="b"/>
              <a:pathLst>
                <a:path w="405833" h="153529">
                  <a:moveTo>
                    <a:pt x="76764" y="0"/>
                  </a:moveTo>
                  <a:lnTo>
                    <a:pt x="329068" y="0"/>
                  </a:lnTo>
                  <a:cubicBezTo>
                    <a:pt x="349428" y="0"/>
                    <a:pt x="368953" y="8088"/>
                    <a:pt x="383349" y="22484"/>
                  </a:cubicBezTo>
                  <a:cubicBezTo>
                    <a:pt x="397745" y="36880"/>
                    <a:pt x="405833" y="56405"/>
                    <a:pt x="405833" y="76764"/>
                  </a:cubicBezTo>
                  <a:lnTo>
                    <a:pt x="405833" y="76764"/>
                  </a:lnTo>
                  <a:cubicBezTo>
                    <a:pt x="405833" y="119160"/>
                    <a:pt x="371464" y="153529"/>
                    <a:pt x="329068" y="153529"/>
                  </a:cubicBezTo>
                  <a:lnTo>
                    <a:pt x="76764" y="153529"/>
                  </a:lnTo>
                  <a:cubicBezTo>
                    <a:pt x="56405" y="153529"/>
                    <a:pt x="36880" y="145441"/>
                    <a:pt x="22484" y="131045"/>
                  </a:cubicBezTo>
                  <a:cubicBezTo>
                    <a:pt x="8088" y="116649"/>
                    <a:pt x="0" y="97124"/>
                    <a:pt x="0" y="76764"/>
                  </a:cubicBezTo>
                  <a:lnTo>
                    <a:pt x="0" y="76764"/>
                  </a:lnTo>
                  <a:cubicBezTo>
                    <a:pt x="0" y="56405"/>
                    <a:pt x="8088" y="36880"/>
                    <a:pt x="22484" y="22484"/>
                  </a:cubicBezTo>
                  <a:cubicBezTo>
                    <a:pt x="36880" y="8088"/>
                    <a:pt x="56405" y="0"/>
                    <a:pt x="76764" y="0"/>
                  </a:cubicBezTo>
                  <a:close/>
                </a:path>
              </a:pathLst>
            </a:custGeom>
            <a:solidFill>
              <a:srgbClr val="FABE0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05833" cy="1916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832137" y="1001898"/>
            <a:ext cx="605529" cy="635574"/>
          </a:xfrm>
          <a:custGeom>
            <a:avLst/>
            <a:gdLst/>
            <a:ahLst/>
            <a:cxnLst/>
            <a:rect l="l" t="t" r="r" b="b"/>
            <a:pathLst>
              <a:path w="605529" h="635574">
                <a:moveTo>
                  <a:pt x="0" y="0"/>
                </a:moveTo>
                <a:lnTo>
                  <a:pt x="605529" y="0"/>
                </a:lnTo>
                <a:lnTo>
                  <a:pt x="605529" y="635574"/>
                </a:lnTo>
                <a:lnTo>
                  <a:pt x="0" y="6355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5409565" y="3649232"/>
            <a:ext cx="9843706" cy="19461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76"/>
              </a:lnSpc>
            </a:pPr>
            <a:r>
              <a:rPr lang="en-US" sz="92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Real State</a:t>
            </a:r>
          </a:p>
          <a:p>
            <a:pPr algn="l">
              <a:lnSpc>
                <a:spcPts val="7176"/>
              </a:lnSpc>
            </a:pPr>
            <a:r>
              <a:rPr lang="en-US" sz="9200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          Analysis: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477000" y="5699831"/>
            <a:ext cx="6194194" cy="11624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4257"/>
              </a:lnSpc>
            </a:pPr>
            <a:r>
              <a:rPr lang="en-US" sz="467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Available From    .    </a:t>
            </a:r>
          </a:p>
          <a:p>
            <a:pPr algn="r">
              <a:lnSpc>
                <a:spcPts val="4257"/>
              </a:lnSpc>
            </a:pPr>
            <a:r>
              <a:rPr lang="en-US" sz="4678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2023 to 2027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575203" y="1105936"/>
            <a:ext cx="3321701" cy="472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91"/>
              </a:lnSpc>
            </a:pPr>
            <a:r>
              <a:rPr lang="en-US" sz="2850" b="1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Mahmoud Mourad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830125" y="1097262"/>
            <a:ext cx="1280020" cy="489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1"/>
              </a:lnSpc>
            </a:pPr>
            <a:r>
              <a:rPr lang="en-US" sz="2850" b="1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Home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95754" y="1067515"/>
            <a:ext cx="2533755" cy="472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91"/>
              </a:lnSpc>
            </a:pPr>
            <a:r>
              <a:rPr lang="en-US" sz="2850" b="1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Data Overview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4097000" y="1085614"/>
            <a:ext cx="1540897" cy="472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91"/>
              </a:lnSpc>
            </a:pPr>
            <a:r>
              <a:rPr lang="en-US" sz="2850" b="1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Location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69177C6-AF75-0568-F20C-2E89CD7EEB0D}"/>
              </a:ext>
            </a:extLst>
          </p:cNvPr>
          <p:cNvSpPr txBox="1"/>
          <p:nvPr/>
        </p:nvSpPr>
        <p:spPr>
          <a:xfrm>
            <a:off x="12617576" y="1097229"/>
            <a:ext cx="991357" cy="489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91"/>
              </a:lnSpc>
            </a:pPr>
            <a:r>
              <a:rPr lang="en-US" sz="2850" b="1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Type</a:t>
            </a: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C173A672-62EA-EC45-4E24-6821F96DBD2D}"/>
              </a:ext>
            </a:extLst>
          </p:cNvPr>
          <p:cNvSpPr txBox="1"/>
          <p:nvPr/>
        </p:nvSpPr>
        <p:spPr>
          <a:xfrm>
            <a:off x="16125965" y="1126894"/>
            <a:ext cx="1540898" cy="472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91"/>
              </a:lnSpc>
            </a:pPr>
            <a:r>
              <a:rPr lang="en-US" sz="2850" b="1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Delivery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55653" y="-165081"/>
            <a:ext cx="19953457" cy="3230761"/>
            <a:chOff x="-40601" y="-38100"/>
            <a:chExt cx="5255231" cy="850900"/>
          </a:xfrm>
        </p:grpSpPr>
        <p:sp>
          <p:nvSpPr>
            <p:cNvPr id="3" name="Freeform 3"/>
            <p:cNvSpPr/>
            <p:nvPr/>
          </p:nvSpPr>
          <p:spPr>
            <a:xfrm>
              <a:off x="-40601" y="-4602"/>
              <a:ext cx="5214631" cy="812800"/>
            </a:xfrm>
            <a:custGeom>
              <a:avLst/>
              <a:gdLst/>
              <a:ahLst/>
              <a:cxnLst/>
              <a:rect l="l" t="t" r="r" b="b"/>
              <a:pathLst>
                <a:path w="5214631" h="812800">
                  <a:moveTo>
                    <a:pt x="0" y="0"/>
                  </a:moveTo>
                  <a:lnTo>
                    <a:pt x="5214631" y="0"/>
                  </a:lnTo>
                  <a:lnTo>
                    <a:pt x="521463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21463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924605" y="2081929"/>
            <a:ext cx="10438790" cy="1960798"/>
            <a:chOff x="0" y="0"/>
            <a:chExt cx="2988430" cy="56134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988429" cy="561340"/>
            </a:xfrm>
            <a:custGeom>
              <a:avLst/>
              <a:gdLst/>
              <a:ahLst/>
              <a:cxnLst/>
              <a:rect l="l" t="t" r="r" b="b"/>
              <a:pathLst>
                <a:path w="2988429" h="561340">
                  <a:moveTo>
                    <a:pt x="37824" y="0"/>
                  </a:moveTo>
                  <a:lnTo>
                    <a:pt x="2950605" y="0"/>
                  </a:lnTo>
                  <a:cubicBezTo>
                    <a:pt x="2960637" y="0"/>
                    <a:pt x="2970258" y="3985"/>
                    <a:pt x="2977351" y="11078"/>
                  </a:cubicBezTo>
                  <a:cubicBezTo>
                    <a:pt x="2984444" y="18172"/>
                    <a:pt x="2988429" y="27793"/>
                    <a:pt x="2988429" y="37824"/>
                  </a:cubicBezTo>
                  <a:lnTo>
                    <a:pt x="2988429" y="523516"/>
                  </a:lnTo>
                  <a:cubicBezTo>
                    <a:pt x="2988429" y="544405"/>
                    <a:pt x="2971495" y="561340"/>
                    <a:pt x="2950605" y="561340"/>
                  </a:cubicBezTo>
                  <a:lnTo>
                    <a:pt x="37824" y="561340"/>
                  </a:lnTo>
                  <a:cubicBezTo>
                    <a:pt x="16934" y="561340"/>
                    <a:pt x="0" y="544405"/>
                    <a:pt x="0" y="523516"/>
                  </a:cubicBezTo>
                  <a:lnTo>
                    <a:pt x="0" y="37824"/>
                  </a:lnTo>
                  <a:cubicBezTo>
                    <a:pt x="0" y="16934"/>
                    <a:pt x="16934" y="0"/>
                    <a:pt x="37824" y="0"/>
                  </a:cubicBezTo>
                  <a:close/>
                </a:path>
              </a:pathLst>
            </a:custGeom>
            <a:solidFill>
              <a:srgbClr val="FABE0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988430" cy="599440"/>
            </a:xfrm>
            <a:prstGeom prst="rect">
              <a:avLst/>
            </a:prstGeom>
          </p:spPr>
          <p:txBody>
            <a:bodyPr lIns="46735" tIns="46735" rIns="46735" bIns="46735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42825" y="5110458"/>
            <a:ext cx="887786" cy="887786"/>
            <a:chOff x="0" y="0"/>
            <a:chExt cx="278710" cy="27871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8710" cy="278710"/>
            </a:xfrm>
            <a:custGeom>
              <a:avLst/>
              <a:gdLst/>
              <a:ahLst/>
              <a:cxnLst/>
              <a:rect l="l" t="t" r="r" b="b"/>
              <a:pathLst>
                <a:path w="278710" h="278710">
                  <a:moveTo>
                    <a:pt x="139355" y="0"/>
                  </a:moveTo>
                  <a:lnTo>
                    <a:pt x="139355" y="0"/>
                  </a:lnTo>
                  <a:cubicBezTo>
                    <a:pt x="216319" y="0"/>
                    <a:pt x="278710" y="62391"/>
                    <a:pt x="278710" y="139355"/>
                  </a:cubicBezTo>
                  <a:lnTo>
                    <a:pt x="278710" y="139355"/>
                  </a:lnTo>
                  <a:cubicBezTo>
                    <a:pt x="278710" y="176314"/>
                    <a:pt x="264028" y="211760"/>
                    <a:pt x="237894" y="237894"/>
                  </a:cubicBezTo>
                  <a:cubicBezTo>
                    <a:pt x="211760" y="264028"/>
                    <a:pt x="176314" y="278710"/>
                    <a:pt x="139355" y="278710"/>
                  </a:cubicBezTo>
                  <a:lnTo>
                    <a:pt x="139355" y="278710"/>
                  </a:lnTo>
                  <a:cubicBezTo>
                    <a:pt x="102396" y="278710"/>
                    <a:pt x="66950" y="264028"/>
                    <a:pt x="40816" y="237894"/>
                  </a:cubicBezTo>
                  <a:cubicBezTo>
                    <a:pt x="14682" y="211760"/>
                    <a:pt x="0" y="176314"/>
                    <a:pt x="0" y="139355"/>
                  </a:cubicBezTo>
                  <a:lnTo>
                    <a:pt x="0" y="139355"/>
                  </a:lnTo>
                  <a:cubicBezTo>
                    <a:pt x="0" y="102396"/>
                    <a:pt x="14682" y="66950"/>
                    <a:pt x="40816" y="40816"/>
                  </a:cubicBezTo>
                  <a:cubicBezTo>
                    <a:pt x="66950" y="14682"/>
                    <a:pt x="102396" y="0"/>
                    <a:pt x="139355" y="0"/>
                  </a:cubicBezTo>
                  <a:close/>
                </a:path>
              </a:pathLst>
            </a:custGeom>
            <a:solidFill>
              <a:srgbClr val="FABE0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78710" cy="316810"/>
            </a:xfrm>
            <a:prstGeom prst="rect">
              <a:avLst/>
            </a:prstGeom>
          </p:spPr>
          <p:txBody>
            <a:bodyPr lIns="37951" tIns="37951" rIns="37951" bIns="3795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42825" y="6617936"/>
            <a:ext cx="887786" cy="887786"/>
            <a:chOff x="0" y="0"/>
            <a:chExt cx="278710" cy="27871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8710" cy="278710"/>
            </a:xfrm>
            <a:custGeom>
              <a:avLst/>
              <a:gdLst/>
              <a:ahLst/>
              <a:cxnLst/>
              <a:rect l="l" t="t" r="r" b="b"/>
              <a:pathLst>
                <a:path w="278710" h="278710">
                  <a:moveTo>
                    <a:pt x="139355" y="0"/>
                  </a:moveTo>
                  <a:lnTo>
                    <a:pt x="139355" y="0"/>
                  </a:lnTo>
                  <a:cubicBezTo>
                    <a:pt x="216319" y="0"/>
                    <a:pt x="278710" y="62391"/>
                    <a:pt x="278710" y="139355"/>
                  </a:cubicBezTo>
                  <a:lnTo>
                    <a:pt x="278710" y="139355"/>
                  </a:lnTo>
                  <a:cubicBezTo>
                    <a:pt x="278710" y="176314"/>
                    <a:pt x="264028" y="211760"/>
                    <a:pt x="237894" y="237894"/>
                  </a:cubicBezTo>
                  <a:cubicBezTo>
                    <a:pt x="211760" y="264028"/>
                    <a:pt x="176314" y="278710"/>
                    <a:pt x="139355" y="278710"/>
                  </a:cubicBezTo>
                  <a:lnTo>
                    <a:pt x="139355" y="278710"/>
                  </a:lnTo>
                  <a:cubicBezTo>
                    <a:pt x="102396" y="278710"/>
                    <a:pt x="66950" y="264028"/>
                    <a:pt x="40816" y="237894"/>
                  </a:cubicBezTo>
                  <a:cubicBezTo>
                    <a:pt x="14682" y="211760"/>
                    <a:pt x="0" y="176314"/>
                    <a:pt x="0" y="139355"/>
                  </a:cubicBezTo>
                  <a:lnTo>
                    <a:pt x="0" y="139355"/>
                  </a:lnTo>
                  <a:cubicBezTo>
                    <a:pt x="0" y="102396"/>
                    <a:pt x="14682" y="66950"/>
                    <a:pt x="40816" y="40816"/>
                  </a:cubicBezTo>
                  <a:cubicBezTo>
                    <a:pt x="66950" y="14682"/>
                    <a:pt x="102396" y="0"/>
                    <a:pt x="139355" y="0"/>
                  </a:cubicBezTo>
                  <a:close/>
                </a:path>
              </a:pathLst>
            </a:custGeom>
            <a:solidFill>
              <a:srgbClr val="FABE0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78710" cy="316810"/>
            </a:xfrm>
            <a:prstGeom prst="rect">
              <a:avLst/>
            </a:prstGeom>
          </p:spPr>
          <p:txBody>
            <a:bodyPr lIns="37951" tIns="37951" rIns="37951" bIns="3795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42825" y="8125415"/>
            <a:ext cx="887786" cy="887786"/>
            <a:chOff x="0" y="0"/>
            <a:chExt cx="278710" cy="27871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78710" cy="278710"/>
            </a:xfrm>
            <a:custGeom>
              <a:avLst/>
              <a:gdLst/>
              <a:ahLst/>
              <a:cxnLst/>
              <a:rect l="l" t="t" r="r" b="b"/>
              <a:pathLst>
                <a:path w="278710" h="278710">
                  <a:moveTo>
                    <a:pt x="139355" y="0"/>
                  </a:moveTo>
                  <a:lnTo>
                    <a:pt x="139355" y="0"/>
                  </a:lnTo>
                  <a:cubicBezTo>
                    <a:pt x="216319" y="0"/>
                    <a:pt x="278710" y="62391"/>
                    <a:pt x="278710" y="139355"/>
                  </a:cubicBezTo>
                  <a:lnTo>
                    <a:pt x="278710" y="139355"/>
                  </a:lnTo>
                  <a:cubicBezTo>
                    <a:pt x="278710" y="176314"/>
                    <a:pt x="264028" y="211760"/>
                    <a:pt x="237894" y="237894"/>
                  </a:cubicBezTo>
                  <a:cubicBezTo>
                    <a:pt x="211760" y="264028"/>
                    <a:pt x="176314" y="278710"/>
                    <a:pt x="139355" y="278710"/>
                  </a:cubicBezTo>
                  <a:lnTo>
                    <a:pt x="139355" y="278710"/>
                  </a:lnTo>
                  <a:cubicBezTo>
                    <a:pt x="102396" y="278710"/>
                    <a:pt x="66950" y="264028"/>
                    <a:pt x="40816" y="237894"/>
                  </a:cubicBezTo>
                  <a:cubicBezTo>
                    <a:pt x="14682" y="211760"/>
                    <a:pt x="0" y="176314"/>
                    <a:pt x="0" y="139355"/>
                  </a:cubicBezTo>
                  <a:lnTo>
                    <a:pt x="0" y="139355"/>
                  </a:lnTo>
                  <a:cubicBezTo>
                    <a:pt x="0" y="102396"/>
                    <a:pt x="14682" y="66950"/>
                    <a:pt x="40816" y="40816"/>
                  </a:cubicBezTo>
                  <a:cubicBezTo>
                    <a:pt x="66950" y="14682"/>
                    <a:pt x="102396" y="0"/>
                    <a:pt x="139355" y="0"/>
                  </a:cubicBezTo>
                  <a:close/>
                </a:path>
              </a:pathLst>
            </a:custGeom>
            <a:solidFill>
              <a:srgbClr val="FABE0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278710" cy="316810"/>
            </a:xfrm>
            <a:prstGeom prst="rect">
              <a:avLst/>
            </a:prstGeom>
          </p:spPr>
          <p:txBody>
            <a:bodyPr lIns="37951" tIns="37951" rIns="37951" bIns="3795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595175" y="8125739"/>
            <a:ext cx="887786" cy="887786"/>
            <a:chOff x="0" y="0"/>
            <a:chExt cx="278710" cy="27871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78710" cy="278710"/>
            </a:xfrm>
            <a:custGeom>
              <a:avLst/>
              <a:gdLst/>
              <a:ahLst/>
              <a:cxnLst/>
              <a:rect l="l" t="t" r="r" b="b"/>
              <a:pathLst>
                <a:path w="278710" h="278710">
                  <a:moveTo>
                    <a:pt x="139355" y="0"/>
                  </a:moveTo>
                  <a:lnTo>
                    <a:pt x="139355" y="0"/>
                  </a:lnTo>
                  <a:cubicBezTo>
                    <a:pt x="216319" y="0"/>
                    <a:pt x="278710" y="62391"/>
                    <a:pt x="278710" y="139355"/>
                  </a:cubicBezTo>
                  <a:lnTo>
                    <a:pt x="278710" y="139355"/>
                  </a:lnTo>
                  <a:cubicBezTo>
                    <a:pt x="278710" y="176314"/>
                    <a:pt x="264028" y="211760"/>
                    <a:pt x="237894" y="237894"/>
                  </a:cubicBezTo>
                  <a:cubicBezTo>
                    <a:pt x="211760" y="264028"/>
                    <a:pt x="176314" y="278710"/>
                    <a:pt x="139355" y="278710"/>
                  </a:cubicBezTo>
                  <a:lnTo>
                    <a:pt x="139355" y="278710"/>
                  </a:lnTo>
                  <a:cubicBezTo>
                    <a:pt x="102396" y="278710"/>
                    <a:pt x="66950" y="264028"/>
                    <a:pt x="40816" y="237894"/>
                  </a:cubicBezTo>
                  <a:cubicBezTo>
                    <a:pt x="14682" y="211760"/>
                    <a:pt x="0" y="176314"/>
                    <a:pt x="0" y="139355"/>
                  </a:cubicBezTo>
                  <a:lnTo>
                    <a:pt x="0" y="139355"/>
                  </a:lnTo>
                  <a:cubicBezTo>
                    <a:pt x="0" y="102396"/>
                    <a:pt x="14682" y="66950"/>
                    <a:pt x="40816" y="40816"/>
                  </a:cubicBezTo>
                  <a:cubicBezTo>
                    <a:pt x="66950" y="14682"/>
                    <a:pt x="102396" y="0"/>
                    <a:pt x="139355" y="0"/>
                  </a:cubicBezTo>
                  <a:close/>
                </a:path>
              </a:pathLst>
            </a:custGeom>
            <a:solidFill>
              <a:srgbClr val="FABE0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278710" cy="316810"/>
            </a:xfrm>
            <a:prstGeom prst="rect">
              <a:avLst/>
            </a:prstGeom>
          </p:spPr>
          <p:txBody>
            <a:bodyPr lIns="37951" tIns="37951" rIns="37951" bIns="3795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36" name="Freeform 36"/>
          <p:cNvSpPr/>
          <p:nvPr/>
        </p:nvSpPr>
        <p:spPr>
          <a:xfrm>
            <a:off x="13352057" y="4541846"/>
            <a:ext cx="9340127" cy="7822684"/>
          </a:xfrm>
          <a:custGeom>
            <a:avLst/>
            <a:gdLst/>
            <a:ahLst/>
            <a:cxnLst/>
            <a:rect l="l" t="t" r="r" b="b"/>
            <a:pathLst>
              <a:path w="9340127" h="7822684">
                <a:moveTo>
                  <a:pt x="0" y="0"/>
                </a:moveTo>
                <a:lnTo>
                  <a:pt x="9340127" y="0"/>
                </a:lnTo>
                <a:lnTo>
                  <a:pt x="9340127" y="7822684"/>
                </a:lnTo>
                <a:lnTo>
                  <a:pt x="0" y="78226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7" name="TextBox 37"/>
          <p:cNvSpPr txBox="1"/>
          <p:nvPr/>
        </p:nvSpPr>
        <p:spPr>
          <a:xfrm>
            <a:off x="7189620" y="2370253"/>
            <a:ext cx="3841049" cy="1241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152"/>
              </a:lnSpc>
            </a:pPr>
            <a:r>
              <a:rPr lang="en-US" sz="7251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Agenda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2245399" y="1038218"/>
            <a:ext cx="2117996" cy="489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1"/>
              </a:lnSpc>
            </a:pPr>
            <a:r>
              <a:rPr lang="en-US" sz="2850" b="1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About us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864735" y="5136472"/>
            <a:ext cx="643965" cy="750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7"/>
              </a:lnSpc>
            </a:pPr>
            <a:r>
              <a:rPr lang="en-US" sz="43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01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926273" y="5351526"/>
            <a:ext cx="3331297" cy="420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7"/>
              </a:lnSpc>
            </a:pPr>
            <a:r>
              <a:rPr lang="en-US" sz="3146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Intro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926273" y="6855275"/>
            <a:ext cx="3022949" cy="420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77"/>
              </a:lnSpc>
            </a:pPr>
            <a:r>
              <a:rPr lang="en-US" sz="3146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Overview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0890973" y="5237821"/>
            <a:ext cx="4764992" cy="4207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77"/>
              </a:lnSpc>
            </a:pPr>
            <a:r>
              <a:rPr lang="en-US" sz="3146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Insights and Analyses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10893073" y="6824526"/>
            <a:ext cx="3356368" cy="420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77"/>
              </a:lnSpc>
            </a:pPr>
            <a:r>
              <a:rPr lang="en-US" sz="3146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Summary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819762" y="6640221"/>
            <a:ext cx="733912" cy="750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7"/>
              </a:lnSpc>
            </a:pPr>
            <a:r>
              <a:rPr lang="en-US" sz="43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02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787798" y="8155025"/>
            <a:ext cx="765875" cy="750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7"/>
              </a:lnSpc>
            </a:pPr>
            <a:r>
              <a:rPr lang="en-US" sz="4362" b="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03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9656131" y="8176012"/>
            <a:ext cx="765875" cy="718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7"/>
              </a:lnSpc>
            </a:pPr>
            <a:r>
              <a:rPr lang="en-US" sz="43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06</a:t>
            </a:r>
          </a:p>
        </p:txBody>
      </p:sp>
      <p:grpSp>
        <p:nvGrpSpPr>
          <p:cNvPr id="58" name="Group 6">
            <a:extLst>
              <a:ext uri="{FF2B5EF4-FFF2-40B4-BE49-F238E27FC236}">
                <a16:creationId xmlns:a16="http://schemas.microsoft.com/office/drawing/2014/main" id="{67B4E2EE-85D3-1FBE-7127-D26026580FFB}"/>
              </a:ext>
            </a:extLst>
          </p:cNvPr>
          <p:cNvGrpSpPr/>
          <p:nvPr/>
        </p:nvGrpSpPr>
        <p:grpSpPr>
          <a:xfrm>
            <a:off x="7579080" y="1054542"/>
            <a:ext cx="1540897" cy="582930"/>
            <a:chOff x="0" y="0"/>
            <a:chExt cx="405833" cy="153529"/>
          </a:xfrm>
        </p:grpSpPr>
        <p:sp>
          <p:nvSpPr>
            <p:cNvPr id="59" name="Freeform 7">
              <a:extLst>
                <a:ext uri="{FF2B5EF4-FFF2-40B4-BE49-F238E27FC236}">
                  <a16:creationId xmlns:a16="http://schemas.microsoft.com/office/drawing/2014/main" id="{D1317119-604D-98D7-8F39-51B19385CB37}"/>
                </a:ext>
              </a:extLst>
            </p:cNvPr>
            <p:cNvSpPr/>
            <p:nvPr/>
          </p:nvSpPr>
          <p:spPr>
            <a:xfrm>
              <a:off x="0" y="0"/>
              <a:ext cx="405833" cy="153529"/>
            </a:xfrm>
            <a:custGeom>
              <a:avLst/>
              <a:gdLst/>
              <a:ahLst/>
              <a:cxnLst/>
              <a:rect l="l" t="t" r="r" b="b"/>
              <a:pathLst>
                <a:path w="405833" h="153529">
                  <a:moveTo>
                    <a:pt x="76764" y="0"/>
                  </a:moveTo>
                  <a:lnTo>
                    <a:pt x="329068" y="0"/>
                  </a:lnTo>
                  <a:cubicBezTo>
                    <a:pt x="349428" y="0"/>
                    <a:pt x="368953" y="8088"/>
                    <a:pt x="383349" y="22484"/>
                  </a:cubicBezTo>
                  <a:cubicBezTo>
                    <a:pt x="397745" y="36880"/>
                    <a:pt x="405833" y="56405"/>
                    <a:pt x="405833" y="76764"/>
                  </a:cubicBezTo>
                  <a:lnTo>
                    <a:pt x="405833" y="76764"/>
                  </a:lnTo>
                  <a:cubicBezTo>
                    <a:pt x="405833" y="119160"/>
                    <a:pt x="371464" y="153529"/>
                    <a:pt x="329068" y="153529"/>
                  </a:cubicBezTo>
                  <a:lnTo>
                    <a:pt x="76764" y="153529"/>
                  </a:lnTo>
                  <a:cubicBezTo>
                    <a:pt x="56405" y="153529"/>
                    <a:pt x="36880" y="145441"/>
                    <a:pt x="22484" y="131045"/>
                  </a:cubicBezTo>
                  <a:cubicBezTo>
                    <a:pt x="8088" y="116649"/>
                    <a:pt x="0" y="97124"/>
                    <a:pt x="0" y="76764"/>
                  </a:cubicBezTo>
                  <a:lnTo>
                    <a:pt x="0" y="76764"/>
                  </a:lnTo>
                  <a:cubicBezTo>
                    <a:pt x="0" y="56405"/>
                    <a:pt x="8088" y="36880"/>
                    <a:pt x="22484" y="22484"/>
                  </a:cubicBezTo>
                  <a:cubicBezTo>
                    <a:pt x="36880" y="8088"/>
                    <a:pt x="56405" y="0"/>
                    <a:pt x="76764" y="0"/>
                  </a:cubicBezTo>
                  <a:close/>
                </a:path>
              </a:pathLst>
            </a:custGeom>
            <a:solidFill>
              <a:srgbClr val="FABE0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8">
              <a:extLst>
                <a:ext uri="{FF2B5EF4-FFF2-40B4-BE49-F238E27FC236}">
                  <a16:creationId xmlns:a16="http://schemas.microsoft.com/office/drawing/2014/main" id="{73224FE5-E3BB-0A45-7CEB-CCBDB593FC80}"/>
                </a:ext>
              </a:extLst>
            </p:cNvPr>
            <p:cNvSpPr txBox="1"/>
            <p:nvPr/>
          </p:nvSpPr>
          <p:spPr>
            <a:xfrm>
              <a:off x="0" y="-38100"/>
              <a:ext cx="405833" cy="1916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1" name="TextBox 13">
            <a:extLst>
              <a:ext uri="{FF2B5EF4-FFF2-40B4-BE49-F238E27FC236}">
                <a16:creationId xmlns:a16="http://schemas.microsoft.com/office/drawing/2014/main" id="{B9543491-F8B7-0BE7-E9D9-019E4556F978}"/>
              </a:ext>
            </a:extLst>
          </p:cNvPr>
          <p:cNvSpPr txBox="1"/>
          <p:nvPr/>
        </p:nvSpPr>
        <p:spPr>
          <a:xfrm>
            <a:off x="7830125" y="1097262"/>
            <a:ext cx="1280020" cy="489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1"/>
              </a:lnSpc>
            </a:pPr>
            <a:r>
              <a:rPr lang="en-US" sz="2850" b="1" dirty="0">
                <a:solidFill>
                  <a:schemeClr val="bg1"/>
                </a:solidFill>
                <a:latin typeface="Inter Medium"/>
                <a:ea typeface="Inter Medium"/>
                <a:cs typeface="Inter Medium"/>
                <a:sym typeface="Inter Medium"/>
              </a:rPr>
              <a:t>Home</a:t>
            </a:r>
          </a:p>
        </p:txBody>
      </p:sp>
      <p:sp>
        <p:nvSpPr>
          <p:cNvPr id="62" name="TextBox 14">
            <a:extLst>
              <a:ext uri="{FF2B5EF4-FFF2-40B4-BE49-F238E27FC236}">
                <a16:creationId xmlns:a16="http://schemas.microsoft.com/office/drawing/2014/main" id="{B4F228F6-F107-7307-D0BD-DAA1EA3094C9}"/>
              </a:ext>
            </a:extLst>
          </p:cNvPr>
          <p:cNvSpPr txBox="1"/>
          <p:nvPr/>
        </p:nvSpPr>
        <p:spPr>
          <a:xfrm>
            <a:off x="9595754" y="1067515"/>
            <a:ext cx="2533755" cy="472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91"/>
              </a:lnSpc>
            </a:pPr>
            <a:r>
              <a:rPr lang="en-US" sz="2850" b="1" dirty="0">
                <a:solidFill>
                  <a:schemeClr val="bg1"/>
                </a:solidFill>
                <a:latin typeface="Inter Medium"/>
                <a:ea typeface="Inter Medium"/>
                <a:cs typeface="Inter Medium"/>
                <a:sym typeface="Inter Medium"/>
              </a:rPr>
              <a:t>Data Overview</a:t>
            </a:r>
          </a:p>
        </p:txBody>
      </p:sp>
      <p:sp>
        <p:nvSpPr>
          <p:cNvPr id="63" name="TextBox 15">
            <a:extLst>
              <a:ext uri="{FF2B5EF4-FFF2-40B4-BE49-F238E27FC236}">
                <a16:creationId xmlns:a16="http://schemas.microsoft.com/office/drawing/2014/main" id="{ADCFF5EE-E8EE-F744-A8B3-2107C200D959}"/>
              </a:ext>
            </a:extLst>
          </p:cNvPr>
          <p:cNvSpPr txBox="1"/>
          <p:nvPr/>
        </p:nvSpPr>
        <p:spPr>
          <a:xfrm>
            <a:off x="14097000" y="1085614"/>
            <a:ext cx="1540897" cy="472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91"/>
              </a:lnSpc>
            </a:pPr>
            <a:r>
              <a:rPr lang="en-US" sz="2850" b="1" dirty="0">
                <a:solidFill>
                  <a:schemeClr val="bg1"/>
                </a:solidFill>
                <a:latin typeface="Inter Medium"/>
                <a:ea typeface="Inter Medium"/>
                <a:cs typeface="Inter Medium"/>
                <a:sym typeface="Inter Medium"/>
              </a:rPr>
              <a:t>Location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8863138-20E0-1954-DD76-B0D96523280A}"/>
              </a:ext>
            </a:extLst>
          </p:cNvPr>
          <p:cNvSpPr txBox="1"/>
          <p:nvPr/>
        </p:nvSpPr>
        <p:spPr>
          <a:xfrm>
            <a:off x="12617576" y="1097229"/>
            <a:ext cx="991357" cy="489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91"/>
              </a:lnSpc>
            </a:pPr>
            <a:r>
              <a:rPr lang="en-US" sz="2850" b="1" dirty="0">
                <a:solidFill>
                  <a:schemeClr val="bg1"/>
                </a:solidFill>
                <a:latin typeface="Inter Medium"/>
                <a:ea typeface="Inter Medium"/>
                <a:cs typeface="Inter Medium"/>
                <a:sym typeface="Inter Medium"/>
              </a:rPr>
              <a:t>Type</a:t>
            </a:r>
          </a:p>
        </p:txBody>
      </p:sp>
      <p:sp>
        <p:nvSpPr>
          <p:cNvPr id="65" name="TextBox 14">
            <a:extLst>
              <a:ext uri="{FF2B5EF4-FFF2-40B4-BE49-F238E27FC236}">
                <a16:creationId xmlns:a16="http://schemas.microsoft.com/office/drawing/2014/main" id="{DD565B7E-CF46-4D8A-D64C-696110118D17}"/>
              </a:ext>
            </a:extLst>
          </p:cNvPr>
          <p:cNvSpPr txBox="1"/>
          <p:nvPr/>
        </p:nvSpPr>
        <p:spPr>
          <a:xfrm>
            <a:off x="16125965" y="1126894"/>
            <a:ext cx="1540898" cy="472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91"/>
              </a:lnSpc>
            </a:pPr>
            <a:r>
              <a:rPr lang="en-US" sz="2850" b="1" dirty="0">
                <a:solidFill>
                  <a:schemeClr val="bg1"/>
                </a:solidFill>
                <a:latin typeface="Inter Medium"/>
                <a:ea typeface="Inter Medium"/>
                <a:cs typeface="Inter Medium"/>
                <a:sym typeface="Inter Medium"/>
              </a:rPr>
              <a:t>Delivery</a:t>
            </a:r>
          </a:p>
        </p:txBody>
      </p:sp>
      <p:grpSp>
        <p:nvGrpSpPr>
          <p:cNvPr id="76" name="Group 24">
            <a:extLst>
              <a:ext uri="{FF2B5EF4-FFF2-40B4-BE49-F238E27FC236}">
                <a16:creationId xmlns:a16="http://schemas.microsoft.com/office/drawing/2014/main" id="{0C1612EC-4DC1-261D-D600-EAEE28EF4A3C}"/>
              </a:ext>
            </a:extLst>
          </p:cNvPr>
          <p:cNvGrpSpPr/>
          <p:nvPr/>
        </p:nvGrpSpPr>
        <p:grpSpPr>
          <a:xfrm>
            <a:off x="9609463" y="5004306"/>
            <a:ext cx="887786" cy="887786"/>
            <a:chOff x="0" y="0"/>
            <a:chExt cx="278710" cy="278710"/>
          </a:xfrm>
        </p:grpSpPr>
        <p:sp>
          <p:nvSpPr>
            <p:cNvPr id="77" name="Freeform 25">
              <a:extLst>
                <a:ext uri="{FF2B5EF4-FFF2-40B4-BE49-F238E27FC236}">
                  <a16:creationId xmlns:a16="http://schemas.microsoft.com/office/drawing/2014/main" id="{57537AA3-3020-CAF9-6C36-4549EE87CBB0}"/>
                </a:ext>
              </a:extLst>
            </p:cNvPr>
            <p:cNvSpPr/>
            <p:nvPr/>
          </p:nvSpPr>
          <p:spPr>
            <a:xfrm>
              <a:off x="0" y="0"/>
              <a:ext cx="278710" cy="278710"/>
            </a:xfrm>
            <a:custGeom>
              <a:avLst/>
              <a:gdLst/>
              <a:ahLst/>
              <a:cxnLst/>
              <a:rect l="l" t="t" r="r" b="b"/>
              <a:pathLst>
                <a:path w="278710" h="278710">
                  <a:moveTo>
                    <a:pt x="139355" y="0"/>
                  </a:moveTo>
                  <a:lnTo>
                    <a:pt x="139355" y="0"/>
                  </a:lnTo>
                  <a:cubicBezTo>
                    <a:pt x="216319" y="0"/>
                    <a:pt x="278710" y="62391"/>
                    <a:pt x="278710" y="139355"/>
                  </a:cubicBezTo>
                  <a:lnTo>
                    <a:pt x="278710" y="139355"/>
                  </a:lnTo>
                  <a:cubicBezTo>
                    <a:pt x="278710" y="176314"/>
                    <a:pt x="264028" y="211760"/>
                    <a:pt x="237894" y="237894"/>
                  </a:cubicBezTo>
                  <a:cubicBezTo>
                    <a:pt x="211760" y="264028"/>
                    <a:pt x="176314" y="278710"/>
                    <a:pt x="139355" y="278710"/>
                  </a:cubicBezTo>
                  <a:lnTo>
                    <a:pt x="139355" y="278710"/>
                  </a:lnTo>
                  <a:cubicBezTo>
                    <a:pt x="102396" y="278710"/>
                    <a:pt x="66950" y="264028"/>
                    <a:pt x="40816" y="237894"/>
                  </a:cubicBezTo>
                  <a:cubicBezTo>
                    <a:pt x="14682" y="211760"/>
                    <a:pt x="0" y="176314"/>
                    <a:pt x="0" y="139355"/>
                  </a:cubicBezTo>
                  <a:lnTo>
                    <a:pt x="0" y="139355"/>
                  </a:lnTo>
                  <a:cubicBezTo>
                    <a:pt x="0" y="102396"/>
                    <a:pt x="14682" y="66950"/>
                    <a:pt x="40816" y="40816"/>
                  </a:cubicBezTo>
                  <a:cubicBezTo>
                    <a:pt x="66950" y="14682"/>
                    <a:pt x="102396" y="0"/>
                    <a:pt x="139355" y="0"/>
                  </a:cubicBezTo>
                  <a:close/>
                </a:path>
              </a:pathLst>
            </a:custGeom>
            <a:solidFill>
              <a:srgbClr val="FABE0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TextBox 26">
              <a:extLst>
                <a:ext uri="{FF2B5EF4-FFF2-40B4-BE49-F238E27FC236}">
                  <a16:creationId xmlns:a16="http://schemas.microsoft.com/office/drawing/2014/main" id="{FF587411-F5D4-4FD2-2B79-036B3498E4F6}"/>
                </a:ext>
              </a:extLst>
            </p:cNvPr>
            <p:cNvSpPr txBox="1"/>
            <p:nvPr/>
          </p:nvSpPr>
          <p:spPr>
            <a:xfrm>
              <a:off x="0" y="-38100"/>
              <a:ext cx="278710" cy="316810"/>
            </a:xfrm>
            <a:prstGeom prst="rect">
              <a:avLst/>
            </a:prstGeom>
          </p:spPr>
          <p:txBody>
            <a:bodyPr lIns="37951" tIns="37951" rIns="37951" bIns="3795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80" name="TextBox 54">
            <a:extLst>
              <a:ext uri="{FF2B5EF4-FFF2-40B4-BE49-F238E27FC236}">
                <a16:creationId xmlns:a16="http://schemas.microsoft.com/office/drawing/2014/main" id="{513612FF-3F3A-1A08-CDEC-2FF5949D2F1B}"/>
              </a:ext>
            </a:extLst>
          </p:cNvPr>
          <p:cNvSpPr txBox="1"/>
          <p:nvPr/>
        </p:nvSpPr>
        <p:spPr>
          <a:xfrm>
            <a:off x="9653469" y="5058115"/>
            <a:ext cx="765875" cy="718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7"/>
              </a:lnSpc>
            </a:pPr>
            <a:r>
              <a:rPr lang="en-US" sz="43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04</a:t>
            </a:r>
          </a:p>
        </p:txBody>
      </p:sp>
      <p:sp>
        <p:nvSpPr>
          <p:cNvPr id="81" name="Freeform 9">
            <a:extLst>
              <a:ext uri="{FF2B5EF4-FFF2-40B4-BE49-F238E27FC236}">
                <a16:creationId xmlns:a16="http://schemas.microsoft.com/office/drawing/2014/main" id="{52064972-86B9-328A-54EB-EE78447D52A6}"/>
              </a:ext>
            </a:extLst>
          </p:cNvPr>
          <p:cNvSpPr/>
          <p:nvPr/>
        </p:nvSpPr>
        <p:spPr>
          <a:xfrm>
            <a:off x="832137" y="1001898"/>
            <a:ext cx="605529" cy="635574"/>
          </a:xfrm>
          <a:custGeom>
            <a:avLst/>
            <a:gdLst/>
            <a:ahLst/>
            <a:cxnLst/>
            <a:rect l="l" t="t" r="r" b="b"/>
            <a:pathLst>
              <a:path w="605529" h="635574">
                <a:moveTo>
                  <a:pt x="0" y="0"/>
                </a:moveTo>
                <a:lnTo>
                  <a:pt x="605529" y="0"/>
                </a:lnTo>
                <a:lnTo>
                  <a:pt x="605529" y="635574"/>
                </a:lnTo>
                <a:lnTo>
                  <a:pt x="0" y="6355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2" name="TextBox 12">
            <a:extLst>
              <a:ext uri="{FF2B5EF4-FFF2-40B4-BE49-F238E27FC236}">
                <a16:creationId xmlns:a16="http://schemas.microsoft.com/office/drawing/2014/main" id="{6EDA18BF-0C7C-C514-C61E-8A8D60AC8CB7}"/>
              </a:ext>
            </a:extLst>
          </p:cNvPr>
          <p:cNvSpPr txBox="1"/>
          <p:nvPr/>
        </p:nvSpPr>
        <p:spPr>
          <a:xfrm>
            <a:off x="1575203" y="1105936"/>
            <a:ext cx="3321701" cy="472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91"/>
              </a:lnSpc>
            </a:pPr>
            <a:r>
              <a:rPr lang="en-US" sz="2850" b="1" dirty="0">
                <a:solidFill>
                  <a:schemeClr val="bg1"/>
                </a:solidFill>
                <a:latin typeface="Inter Medium"/>
                <a:ea typeface="Inter Medium"/>
                <a:cs typeface="Inter Medium"/>
                <a:sym typeface="Inter Medium"/>
              </a:rPr>
              <a:t>Mahmoud Mourad</a:t>
            </a:r>
          </a:p>
        </p:txBody>
      </p:sp>
      <p:grpSp>
        <p:nvGrpSpPr>
          <p:cNvPr id="85" name="Group 24">
            <a:extLst>
              <a:ext uri="{FF2B5EF4-FFF2-40B4-BE49-F238E27FC236}">
                <a16:creationId xmlns:a16="http://schemas.microsoft.com/office/drawing/2014/main" id="{CAB1D63C-8E2A-1EA9-BDAE-80DEDBDBF921}"/>
              </a:ext>
            </a:extLst>
          </p:cNvPr>
          <p:cNvGrpSpPr/>
          <p:nvPr/>
        </p:nvGrpSpPr>
        <p:grpSpPr>
          <a:xfrm>
            <a:off x="9597275" y="6527726"/>
            <a:ext cx="887786" cy="887786"/>
            <a:chOff x="0" y="0"/>
            <a:chExt cx="278710" cy="278710"/>
          </a:xfrm>
        </p:grpSpPr>
        <p:sp>
          <p:nvSpPr>
            <p:cNvPr id="86" name="Freeform 25">
              <a:extLst>
                <a:ext uri="{FF2B5EF4-FFF2-40B4-BE49-F238E27FC236}">
                  <a16:creationId xmlns:a16="http://schemas.microsoft.com/office/drawing/2014/main" id="{B7407282-681B-2F03-6F40-74D8594E9514}"/>
                </a:ext>
              </a:extLst>
            </p:cNvPr>
            <p:cNvSpPr/>
            <p:nvPr/>
          </p:nvSpPr>
          <p:spPr>
            <a:xfrm>
              <a:off x="0" y="0"/>
              <a:ext cx="278710" cy="278710"/>
            </a:xfrm>
            <a:custGeom>
              <a:avLst/>
              <a:gdLst/>
              <a:ahLst/>
              <a:cxnLst/>
              <a:rect l="l" t="t" r="r" b="b"/>
              <a:pathLst>
                <a:path w="278710" h="278710">
                  <a:moveTo>
                    <a:pt x="139355" y="0"/>
                  </a:moveTo>
                  <a:lnTo>
                    <a:pt x="139355" y="0"/>
                  </a:lnTo>
                  <a:cubicBezTo>
                    <a:pt x="216319" y="0"/>
                    <a:pt x="278710" y="62391"/>
                    <a:pt x="278710" y="139355"/>
                  </a:cubicBezTo>
                  <a:lnTo>
                    <a:pt x="278710" y="139355"/>
                  </a:lnTo>
                  <a:cubicBezTo>
                    <a:pt x="278710" y="176314"/>
                    <a:pt x="264028" y="211760"/>
                    <a:pt x="237894" y="237894"/>
                  </a:cubicBezTo>
                  <a:cubicBezTo>
                    <a:pt x="211760" y="264028"/>
                    <a:pt x="176314" y="278710"/>
                    <a:pt x="139355" y="278710"/>
                  </a:cubicBezTo>
                  <a:lnTo>
                    <a:pt x="139355" y="278710"/>
                  </a:lnTo>
                  <a:cubicBezTo>
                    <a:pt x="102396" y="278710"/>
                    <a:pt x="66950" y="264028"/>
                    <a:pt x="40816" y="237894"/>
                  </a:cubicBezTo>
                  <a:cubicBezTo>
                    <a:pt x="14682" y="211760"/>
                    <a:pt x="0" y="176314"/>
                    <a:pt x="0" y="139355"/>
                  </a:cubicBezTo>
                  <a:lnTo>
                    <a:pt x="0" y="139355"/>
                  </a:lnTo>
                  <a:cubicBezTo>
                    <a:pt x="0" y="102396"/>
                    <a:pt x="14682" y="66950"/>
                    <a:pt x="40816" y="40816"/>
                  </a:cubicBezTo>
                  <a:cubicBezTo>
                    <a:pt x="66950" y="14682"/>
                    <a:pt x="102396" y="0"/>
                    <a:pt x="139355" y="0"/>
                  </a:cubicBezTo>
                  <a:close/>
                </a:path>
              </a:pathLst>
            </a:custGeom>
            <a:solidFill>
              <a:srgbClr val="FABE0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TextBox 26">
              <a:extLst>
                <a:ext uri="{FF2B5EF4-FFF2-40B4-BE49-F238E27FC236}">
                  <a16:creationId xmlns:a16="http://schemas.microsoft.com/office/drawing/2014/main" id="{3DF4FEE7-7DD9-C1A6-724F-9BD75BB3D4BB}"/>
                </a:ext>
              </a:extLst>
            </p:cNvPr>
            <p:cNvSpPr txBox="1"/>
            <p:nvPr/>
          </p:nvSpPr>
          <p:spPr>
            <a:xfrm>
              <a:off x="0" y="-38100"/>
              <a:ext cx="278710" cy="316810"/>
            </a:xfrm>
            <a:prstGeom prst="rect">
              <a:avLst/>
            </a:prstGeom>
          </p:spPr>
          <p:txBody>
            <a:bodyPr lIns="37951" tIns="37951" rIns="37951" bIns="37951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88" name="TextBox 47">
            <a:extLst>
              <a:ext uri="{FF2B5EF4-FFF2-40B4-BE49-F238E27FC236}">
                <a16:creationId xmlns:a16="http://schemas.microsoft.com/office/drawing/2014/main" id="{3C27BC42-CB3D-5605-39CD-A1B364A3ABD3}"/>
              </a:ext>
            </a:extLst>
          </p:cNvPr>
          <p:cNvSpPr txBox="1"/>
          <p:nvPr/>
        </p:nvSpPr>
        <p:spPr>
          <a:xfrm>
            <a:off x="10890973" y="8462951"/>
            <a:ext cx="3356368" cy="420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77"/>
              </a:lnSpc>
            </a:pPr>
            <a:r>
              <a:rPr lang="en-US" sz="3146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thank you</a:t>
            </a:r>
          </a:p>
        </p:txBody>
      </p:sp>
      <p:sp>
        <p:nvSpPr>
          <p:cNvPr id="89" name="TextBox 54">
            <a:extLst>
              <a:ext uri="{FF2B5EF4-FFF2-40B4-BE49-F238E27FC236}">
                <a16:creationId xmlns:a16="http://schemas.microsoft.com/office/drawing/2014/main" id="{CDACDB4E-ECDF-27D0-4A50-5F349E79F2AB}"/>
              </a:ext>
            </a:extLst>
          </p:cNvPr>
          <p:cNvSpPr txBox="1"/>
          <p:nvPr/>
        </p:nvSpPr>
        <p:spPr>
          <a:xfrm>
            <a:off x="9642078" y="6589391"/>
            <a:ext cx="765875" cy="750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07"/>
              </a:lnSpc>
            </a:pPr>
            <a:r>
              <a:rPr lang="en-US" sz="4362" b="1" dirty="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05</a:t>
            </a:r>
          </a:p>
        </p:txBody>
      </p:sp>
      <p:sp>
        <p:nvSpPr>
          <p:cNvPr id="90" name="TextBox 47">
            <a:extLst>
              <a:ext uri="{FF2B5EF4-FFF2-40B4-BE49-F238E27FC236}">
                <a16:creationId xmlns:a16="http://schemas.microsoft.com/office/drawing/2014/main" id="{ABCBBC9A-9A61-2876-810D-57950B958B66}"/>
              </a:ext>
            </a:extLst>
          </p:cNvPr>
          <p:cNvSpPr txBox="1"/>
          <p:nvPr/>
        </p:nvSpPr>
        <p:spPr>
          <a:xfrm>
            <a:off x="2961685" y="8359024"/>
            <a:ext cx="3356368" cy="420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77"/>
              </a:lnSpc>
            </a:pPr>
            <a:r>
              <a:rPr lang="en-US" sz="3146" b="1" dirty="0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problems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29622" y="-15269"/>
            <a:ext cx="6658378" cy="11800519"/>
            <a:chOff x="0" y="0"/>
            <a:chExt cx="1753647" cy="310795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53647" cy="3107956"/>
            </a:xfrm>
            <a:custGeom>
              <a:avLst/>
              <a:gdLst/>
              <a:ahLst/>
              <a:cxnLst/>
              <a:rect l="l" t="t" r="r" b="b"/>
              <a:pathLst>
                <a:path w="1753647" h="3107956">
                  <a:moveTo>
                    <a:pt x="0" y="0"/>
                  </a:moveTo>
                  <a:lnTo>
                    <a:pt x="1753647" y="0"/>
                  </a:lnTo>
                  <a:lnTo>
                    <a:pt x="1753647" y="3107956"/>
                  </a:lnTo>
                  <a:lnTo>
                    <a:pt x="0" y="3107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753647" cy="31460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-6708771">
            <a:off x="11804513" y="-2357760"/>
            <a:ext cx="7238499" cy="6464613"/>
          </a:xfrm>
          <a:custGeom>
            <a:avLst/>
            <a:gdLst/>
            <a:ahLst/>
            <a:cxnLst/>
            <a:rect l="l" t="t" r="r" b="b"/>
            <a:pathLst>
              <a:path w="7238499" h="6464613">
                <a:moveTo>
                  <a:pt x="0" y="0"/>
                </a:moveTo>
                <a:lnTo>
                  <a:pt x="7238499" y="0"/>
                </a:lnTo>
                <a:lnTo>
                  <a:pt x="7238499" y="6464613"/>
                </a:lnTo>
                <a:lnTo>
                  <a:pt x="0" y="646461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856776" y="2626983"/>
            <a:ext cx="8157032" cy="993407"/>
            <a:chOff x="0" y="0"/>
            <a:chExt cx="1568578" cy="26163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68578" cy="261638"/>
            </a:xfrm>
            <a:custGeom>
              <a:avLst/>
              <a:gdLst/>
              <a:ahLst/>
              <a:cxnLst/>
              <a:rect l="l" t="t" r="r" b="b"/>
              <a:pathLst>
                <a:path w="1568578" h="261638">
                  <a:moveTo>
                    <a:pt x="0" y="0"/>
                  </a:moveTo>
                  <a:lnTo>
                    <a:pt x="1568578" y="0"/>
                  </a:lnTo>
                  <a:lnTo>
                    <a:pt x="1568578" y="261638"/>
                  </a:lnTo>
                  <a:lnTo>
                    <a:pt x="0" y="261638"/>
                  </a:lnTo>
                  <a:close/>
                </a:path>
              </a:pathLst>
            </a:custGeom>
            <a:solidFill>
              <a:srgbClr val="FABE0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1568578" cy="2997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 rot="2816972">
            <a:off x="-2590549" y="7054693"/>
            <a:ext cx="7238499" cy="6464613"/>
          </a:xfrm>
          <a:custGeom>
            <a:avLst/>
            <a:gdLst/>
            <a:ahLst/>
            <a:cxnLst/>
            <a:rect l="l" t="t" r="r" b="b"/>
            <a:pathLst>
              <a:path w="7238499" h="6464613">
                <a:moveTo>
                  <a:pt x="0" y="0"/>
                </a:moveTo>
                <a:lnTo>
                  <a:pt x="7238498" y="0"/>
                </a:lnTo>
                <a:lnTo>
                  <a:pt x="7238498" y="6464614"/>
                </a:lnTo>
                <a:lnTo>
                  <a:pt x="0" y="64646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1009806" y="4059409"/>
            <a:ext cx="7949051" cy="4995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7"/>
              </a:lnSpc>
            </a:pPr>
            <a:r>
              <a:rPr lang="en-US" sz="28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This dataset contains 20,000 real estate property listings collected from Property Finder Egypt.</a:t>
            </a:r>
          </a:p>
          <a:p>
            <a:pPr>
              <a:lnSpc>
                <a:spcPts val="4897"/>
              </a:lnSpc>
            </a:pPr>
            <a:r>
              <a:rPr lang="en-US" sz="28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It includes detailed information about properties for sale such as price, size, location, type, number of bedrooms/bathrooms, availability, and payment methods.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09806" y="2412298"/>
            <a:ext cx="7949051" cy="1241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152"/>
              </a:lnSpc>
            </a:pPr>
            <a:r>
              <a:rPr lang="en-US" sz="7251" b="1" dirty="0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Intro &amp; Overview</a:t>
            </a:r>
          </a:p>
        </p:txBody>
      </p:sp>
      <p:grpSp>
        <p:nvGrpSpPr>
          <p:cNvPr id="35" name="Group 6">
            <a:extLst>
              <a:ext uri="{FF2B5EF4-FFF2-40B4-BE49-F238E27FC236}">
                <a16:creationId xmlns:a16="http://schemas.microsoft.com/office/drawing/2014/main" id="{DBB8ABBD-5393-1F04-CF53-4B8FBB04D9A6}"/>
              </a:ext>
            </a:extLst>
          </p:cNvPr>
          <p:cNvGrpSpPr/>
          <p:nvPr/>
        </p:nvGrpSpPr>
        <p:grpSpPr>
          <a:xfrm>
            <a:off x="7579080" y="1054542"/>
            <a:ext cx="1540897" cy="582930"/>
            <a:chOff x="0" y="0"/>
            <a:chExt cx="405833" cy="153529"/>
          </a:xfrm>
        </p:grpSpPr>
        <p:sp>
          <p:nvSpPr>
            <p:cNvPr id="36" name="Freeform 7">
              <a:extLst>
                <a:ext uri="{FF2B5EF4-FFF2-40B4-BE49-F238E27FC236}">
                  <a16:creationId xmlns:a16="http://schemas.microsoft.com/office/drawing/2014/main" id="{6CB4D88B-D3A8-1908-E036-6A60045BE843}"/>
                </a:ext>
              </a:extLst>
            </p:cNvPr>
            <p:cNvSpPr/>
            <p:nvPr/>
          </p:nvSpPr>
          <p:spPr>
            <a:xfrm>
              <a:off x="0" y="0"/>
              <a:ext cx="405833" cy="153529"/>
            </a:xfrm>
            <a:custGeom>
              <a:avLst/>
              <a:gdLst/>
              <a:ahLst/>
              <a:cxnLst/>
              <a:rect l="l" t="t" r="r" b="b"/>
              <a:pathLst>
                <a:path w="405833" h="153529">
                  <a:moveTo>
                    <a:pt x="76764" y="0"/>
                  </a:moveTo>
                  <a:lnTo>
                    <a:pt x="329068" y="0"/>
                  </a:lnTo>
                  <a:cubicBezTo>
                    <a:pt x="349428" y="0"/>
                    <a:pt x="368953" y="8088"/>
                    <a:pt x="383349" y="22484"/>
                  </a:cubicBezTo>
                  <a:cubicBezTo>
                    <a:pt x="397745" y="36880"/>
                    <a:pt x="405833" y="56405"/>
                    <a:pt x="405833" y="76764"/>
                  </a:cubicBezTo>
                  <a:lnTo>
                    <a:pt x="405833" y="76764"/>
                  </a:lnTo>
                  <a:cubicBezTo>
                    <a:pt x="405833" y="119160"/>
                    <a:pt x="371464" y="153529"/>
                    <a:pt x="329068" y="153529"/>
                  </a:cubicBezTo>
                  <a:lnTo>
                    <a:pt x="76764" y="153529"/>
                  </a:lnTo>
                  <a:cubicBezTo>
                    <a:pt x="56405" y="153529"/>
                    <a:pt x="36880" y="145441"/>
                    <a:pt x="22484" y="131045"/>
                  </a:cubicBezTo>
                  <a:cubicBezTo>
                    <a:pt x="8088" y="116649"/>
                    <a:pt x="0" y="97124"/>
                    <a:pt x="0" y="76764"/>
                  </a:cubicBezTo>
                  <a:lnTo>
                    <a:pt x="0" y="76764"/>
                  </a:lnTo>
                  <a:cubicBezTo>
                    <a:pt x="0" y="56405"/>
                    <a:pt x="8088" y="36880"/>
                    <a:pt x="22484" y="22484"/>
                  </a:cubicBezTo>
                  <a:cubicBezTo>
                    <a:pt x="36880" y="8088"/>
                    <a:pt x="56405" y="0"/>
                    <a:pt x="76764" y="0"/>
                  </a:cubicBezTo>
                  <a:close/>
                </a:path>
              </a:pathLst>
            </a:custGeom>
            <a:solidFill>
              <a:srgbClr val="FABE0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8">
              <a:extLst>
                <a:ext uri="{FF2B5EF4-FFF2-40B4-BE49-F238E27FC236}">
                  <a16:creationId xmlns:a16="http://schemas.microsoft.com/office/drawing/2014/main" id="{DE02A9BF-63D6-4B4D-0816-49385B35456B}"/>
                </a:ext>
              </a:extLst>
            </p:cNvPr>
            <p:cNvSpPr txBox="1"/>
            <p:nvPr/>
          </p:nvSpPr>
          <p:spPr>
            <a:xfrm>
              <a:off x="0" y="-38100"/>
              <a:ext cx="405833" cy="1916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8" name="Freeform 9">
            <a:extLst>
              <a:ext uri="{FF2B5EF4-FFF2-40B4-BE49-F238E27FC236}">
                <a16:creationId xmlns:a16="http://schemas.microsoft.com/office/drawing/2014/main" id="{FCCC3E0A-A5D5-6934-A762-9F413E9641D5}"/>
              </a:ext>
            </a:extLst>
          </p:cNvPr>
          <p:cNvSpPr/>
          <p:nvPr/>
        </p:nvSpPr>
        <p:spPr>
          <a:xfrm>
            <a:off x="811355" y="1067515"/>
            <a:ext cx="605529" cy="635574"/>
          </a:xfrm>
          <a:custGeom>
            <a:avLst/>
            <a:gdLst/>
            <a:ahLst/>
            <a:cxnLst/>
            <a:rect l="l" t="t" r="r" b="b"/>
            <a:pathLst>
              <a:path w="605529" h="635574">
                <a:moveTo>
                  <a:pt x="0" y="0"/>
                </a:moveTo>
                <a:lnTo>
                  <a:pt x="605529" y="0"/>
                </a:lnTo>
                <a:lnTo>
                  <a:pt x="605529" y="635574"/>
                </a:lnTo>
                <a:lnTo>
                  <a:pt x="0" y="6355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9" name="TextBox 12">
            <a:extLst>
              <a:ext uri="{FF2B5EF4-FFF2-40B4-BE49-F238E27FC236}">
                <a16:creationId xmlns:a16="http://schemas.microsoft.com/office/drawing/2014/main" id="{942D6F60-CC9C-5C47-E908-9F894E0B9506}"/>
              </a:ext>
            </a:extLst>
          </p:cNvPr>
          <p:cNvSpPr txBox="1"/>
          <p:nvPr/>
        </p:nvSpPr>
        <p:spPr>
          <a:xfrm>
            <a:off x="1863828" y="1149211"/>
            <a:ext cx="3321701" cy="472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91"/>
              </a:lnSpc>
            </a:pPr>
            <a:r>
              <a:rPr lang="en-US" sz="2850" b="1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Mahmoud Mourad</a:t>
            </a:r>
          </a:p>
        </p:txBody>
      </p:sp>
      <p:sp>
        <p:nvSpPr>
          <p:cNvPr id="40" name="TextBox 13">
            <a:extLst>
              <a:ext uri="{FF2B5EF4-FFF2-40B4-BE49-F238E27FC236}">
                <a16:creationId xmlns:a16="http://schemas.microsoft.com/office/drawing/2014/main" id="{2E191934-4D16-223D-1F3E-C55E601EA3B6}"/>
              </a:ext>
            </a:extLst>
          </p:cNvPr>
          <p:cNvSpPr txBox="1"/>
          <p:nvPr/>
        </p:nvSpPr>
        <p:spPr>
          <a:xfrm>
            <a:off x="7830125" y="1097262"/>
            <a:ext cx="1280020" cy="489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1"/>
              </a:lnSpc>
            </a:pPr>
            <a:r>
              <a:rPr lang="en-US" sz="2850" b="1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Home</a:t>
            </a:r>
          </a:p>
        </p:txBody>
      </p:sp>
      <p:sp>
        <p:nvSpPr>
          <p:cNvPr id="41" name="TextBox 14">
            <a:extLst>
              <a:ext uri="{FF2B5EF4-FFF2-40B4-BE49-F238E27FC236}">
                <a16:creationId xmlns:a16="http://schemas.microsoft.com/office/drawing/2014/main" id="{DF7B2CAF-66BD-D87B-5A31-31681AAB6223}"/>
              </a:ext>
            </a:extLst>
          </p:cNvPr>
          <p:cNvSpPr txBox="1"/>
          <p:nvPr/>
        </p:nvSpPr>
        <p:spPr>
          <a:xfrm>
            <a:off x="9595754" y="1067515"/>
            <a:ext cx="2533755" cy="472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91"/>
              </a:lnSpc>
            </a:pPr>
            <a:r>
              <a:rPr lang="en-US" sz="2850" b="1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Data Overvi</a:t>
            </a:r>
            <a:r>
              <a:rPr lang="en-US" sz="2850" b="1" dirty="0">
                <a:solidFill>
                  <a:schemeClr val="bg1"/>
                </a:solidFill>
                <a:latin typeface="Inter Medium"/>
                <a:ea typeface="Inter Medium"/>
                <a:cs typeface="Inter Medium"/>
                <a:sym typeface="Inter Medium"/>
              </a:rPr>
              <a:t>ew</a:t>
            </a:r>
          </a:p>
        </p:txBody>
      </p:sp>
      <p:sp>
        <p:nvSpPr>
          <p:cNvPr id="42" name="TextBox 15">
            <a:extLst>
              <a:ext uri="{FF2B5EF4-FFF2-40B4-BE49-F238E27FC236}">
                <a16:creationId xmlns:a16="http://schemas.microsoft.com/office/drawing/2014/main" id="{71602235-087C-F52D-D5CE-21AD94290A44}"/>
              </a:ext>
            </a:extLst>
          </p:cNvPr>
          <p:cNvSpPr txBox="1"/>
          <p:nvPr/>
        </p:nvSpPr>
        <p:spPr>
          <a:xfrm>
            <a:off x="14097000" y="1085614"/>
            <a:ext cx="1540897" cy="472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91"/>
              </a:lnSpc>
            </a:pPr>
            <a:r>
              <a:rPr lang="en-US" sz="2850" b="1" dirty="0">
                <a:solidFill>
                  <a:schemeClr val="bg1"/>
                </a:solidFill>
                <a:latin typeface="Inter Medium"/>
                <a:ea typeface="Inter Medium"/>
                <a:cs typeface="Inter Medium"/>
                <a:sym typeface="Inter Medium"/>
              </a:rPr>
              <a:t>Location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B07CD07-64FA-5794-0D4B-888FE6180BCF}"/>
              </a:ext>
            </a:extLst>
          </p:cNvPr>
          <p:cNvSpPr txBox="1"/>
          <p:nvPr/>
        </p:nvSpPr>
        <p:spPr>
          <a:xfrm>
            <a:off x="12617576" y="1097229"/>
            <a:ext cx="991357" cy="489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91"/>
              </a:lnSpc>
            </a:pPr>
            <a:r>
              <a:rPr lang="en-US" sz="2850" b="1" dirty="0">
                <a:solidFill>
                  <a:schemeClr val="bg1"/>
                </a:solidFill>
                <a:latin typeface="Inter Medium"/>
                <a:ea typeface="Inter Medium"/>
                <a:cs typeface="Inter Medium"/>
                <a:sym typeface="Inter Medium"/>
              </a:rPr>
              <a:t>Type</a:t>
            </a:r>
          </a:p>
        </p:txBody>
      </p:sp>
      <p:sp>
        <p:nvSpPr>
          <p:cNvPr id="44" name="TextBox 14">
            <a:extLst>
              <a:ext uri="{FF2B5EF4-FFF2-40B4-BE49-F238E27FC236}">
                <a16:creationId xmlns:a16="http://schemas.microsoft.com/office/drawing/2014/main" id="{30258B0D-53D9-4003-EDE0-76AA30163261}"/>
              </a:ext>
            </a:extLst>
          </p:cNvPr>
          <p:cNvSpPr txBox="1"/>
          <p:nvPr/>
        </p:nvSpPr>
        <p:spPr>
          <a:xfrm>
            <a:off x="16125965" y="1126894"/>
            <a:ext cx="1540898" cy="472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91"/>
              </a:lnSpc>
            </a:pPr>
            <a:r>
              <a:rPr lang="en-US" sz="2850" b="1" dirty="0">
                <a:solidFill>
                  <a:schemeClr val="bg1"/>
                </a:solidFill>
                <a:latin typeface="Inter Medium"/>
                <a:ea typeface="Inter Medium"/>
                <a:cs typeface="Inter Medium"/>
                <a:sym typeface="Inter Medium"/>
              </a:rPr>
              <a:t>Delivery</a:t>
            </a:r>
          </a:p>
        </p:txBody>
      </p:sp>
      <p:pic>
        <p:nvPicPr>
          <p:cNvPr id="54" name="Picture 53" descr="A building with a pool and palm trees&#10;&#10;AI-generated content may be incorrect.">
            <a:extLst>
              <a:ext uri="{FF2B5EF4-FFF2-40B4-BE49-F238E27FC236}">
                <a16:creationId xmlns:a16="http://schemas.microsoft.com/office/drawing/2014/main" id="{107C8B85-ED99-9129-FEE5-6C0ECF227B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517" y="2741238"/>
            <a:ext cx="7288664" cy="5960486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9640263" y="3033013"/>
            <a:ext cx="1503184" cy="3086100"/>
            <a:chOff x="0" y="0"/>
            <a:chExt cx="4064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06400" cy="812800"/>
            </a:xfrm>
            <a:custGeom>
              <a:avLst/>
              <a:gdLst/>
              <a:ahLst/>
              <a:cxnLst/>
              <a:rect l="l" t="t" r="r" b="b"/>
              <a:pathLst>
                <a:path w="406400" h="812800">
                  <a:moveTo>
                    <a:pt x="0" y="0"/>
                  </a:moveTo>
                  <a:lnTo>
                    <a:pt x="406400" y="0"/>
                  </a:lnTo>
                  <a:lnTo>
                    <a:pt x="4064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ABE0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4064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4636" y="-179524"/>
            <a:ext cx="9731476" cy="10646047"/>
            <a:chOff x="0" y="0"/>
            <a:chExt cx="2563023" cy="28038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563023" cy="2803897"/>
            </a:xfrm>
            <a:custGeom>
              <a:avLst/>
              <a:gdLst/>
              <a:ahLst/>
              <a:cxnLst/>
              <a:rect l="l" t="t" r="r" b="b"/>
              <a:pathLst>
                <a:path w="2563023" h="2803897">
                  <a:moveTo>
                    <a:pt x="0" y="0"/>
                  </a:moveTo>
                  <a:lnTo>
                    <a:pt x="2563023" y="0"/>
                  </a:lnTo>
                  <a:lnTo>
                    <a:pt x="2563023" y="2803897"/>
                  </a:lnTo>
                  <a:lnTo>
                    <a:pt x="0" y="280389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563023" cy="28419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4638446" y="37708"/>
            <a:ext cx="6698292" cy="8991472"/>
          </a:xfrm>
          <a:custGeom>
            <a:avLst/>
            <a:gdLst/>
            <a:ahLst/>
            <a:cxnLst/>
            <a:rect l="l" t="t" r="r" b="b"/>
            <a:pathLst>
              <a:path w="6698292" h="8991472">
                <a:moveTo>
                  <a:pt x="0" y="0"/>
                </a:moveTo>
                <a:lnTo>
                  <a:pt x="6698292" y="0"/>
                </a:lnTo>
                <a:lnTo>
                  <a:pt x="6698292" y="8991472"/>
                </a:lnTo>
                <a:lnTo>
                  <a:pt x="0" y="8991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9483894" y="2242528"/>
            <a:ext cx="5639051" cy="7015772"/>
            <a:chOff x="0" y="0"/>
            <a:chExt cx="873637" cy="108692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73637" cy="1086927"/>
            </a:xfrm>
            <a:custGeom>
              <a:avLst/>
              <a:gdLst/>
              <a:ahLst/>
              <a:cxnLst/>
              <a:rect l="l" t="t" r="r" b="b"/>
              <a:pathLst>
                <a:path w="873637" h="1086927">
                  <a:moveTo>
                    <a:pt x="0" y="0"/>
                  </a:moveTo>
                  <a:lnTo>
                    <a:pt x="873637" y="0"/>
                  </a:lnTo>
                  <a:lnTo>
                    <a:pt x="873637" y="1086927"/>
                  </a:lnTo>
                  <a:lnTo>
                    <a:pt x="0" y="1086927"/>
                  </a:lnTo>
                  <a:close/>
                </a:path>
              </a:pathLst>
            </a:custGeom>
            <a:blipFill>
              <a:blip r:embed="rId4"/>
              <a:stretch>
                <a:fillRect l="-43194" r="-4319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631800" y="6602432"/>
            <a:ext cx="1543050" cy="3086100"/>
            <a:chOff x="0" y="0"/>
            <a:chExt cx="4064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06400" cy="812800"/>
            </a:xfrm>
            <a:custGeom>
              <a:avLst/>
              <a:gdLst/>
              <a:ahLst/>
              <a:cxnLst/>
              <a:rect l="l" t="t" r="r" b="b"/>
              <a:pathLst>
                <a:path w="406400" h="812800">
                  <a:moveTo>
                    <a:pt x="0" y="0"/>
                  </a:moveTo>
                  <a:lnTo>
                    <a:pt x="406400" y="0"/>
                  </a:lnTo>
                  <a:lnTo>
                    <a:pt x="4064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ABE0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064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22378" y="4104664"/>
            <a:ext cx="7949051" cy="4995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7"/>
              </a:lnSpc>
            </a:pPr>
            <a:r>
              <a:rPr lang="en-US" sz="3498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Location column contains promotional text, not real geographic addresses.</a:t>
            </a:r>
          </a:p>
          <a:p>
            <a:pPr>
              <a:lnSpc>
                <a:spcPts val="4897"/>
              </a:lnSpc>
            </a:pPr>
            <a:r>
              <a:rPr lang="en-US" sz="3498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Because the text isn’t an actual location, geocoding tools</a:t>
            </a:r>
            <a:endParaRPr lang="ar-EG" sz="3498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>
              <a:lnSpc>
                <a:spcPts val="4897"/>
              </a:lnSpc>
            </a:pPr>
            <a:r>
              <a:rPr lang="en-US" sz="3498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(like Geolocator) cannot detect cities or coordinates, so all geolocation attempts fail.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03038" y="2482771"/>
            <a:ext cx="7643182" cy="1241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52"/>
              </a:lnSpc>
            </a:pPr>
            <a:r>
              <a:rPr lang="en-US" sz="7251" b="1" dirty="0">
                <a:solidFill>
                  <a:srgbClr val="FABE05"/>
                </a:solidFill>
                <a:latin typeface="Poppins Bold"/>
                <a:ea typeface="Poppins Bold"/>
                <a:cs typeface="Poppins Bold"/>
                <a:sym typeface="Poppins Bold"/>
              </a:rPr>
              <a:t>Problems</a:t>
            </a:r>
          </a:p>
        </p:txBody>
      </p:sp>
      <p:grpSp>
        <p:nvGrpSpPr>
          <p:cNvPr id="21" name="Group 6">
            <a:extLst>
              <a:ext uri="{FF2B5EF4-FFF2-40B4-BE49-F238E27FC236}">
                <a16:creationId xmlns:a16="http://schemas.microsoft.com/office/drawing/2014/main" id="{4E2C85CB-1D2C-E1E0-A395-6EC0B0EA6BF5}"/>
              </a:ext>
            </a:extLst>
          </p:cNvPr>
          <p:cNvGrpSpPr/>
          <p:nvPr/>
        </p:nvGrpSpPr>
        <p:grpSpPr>
          <a:xfrm>
            <a:off x="7942996" y="1083594"/>
            <a:ext cx="1540897" cy="582930"/>
            <a:chOff x="0" y="0"/>
            <a:chExt cx="405833" cy="153529"/>
          </a:xfrm>
        </p:grpSpPr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072FECED-5604-16C3-10E0-6CF5E915B326}"/>
                </a:ext>
              </a:extLst>
            </p:cNvPr>
            <p:cNvSpPr/>
            <p:nvPr/>
          </p:nvSpPr>
          <p:spPr>
            <a:xfrm>
              <a:off x="0" y="0"/>
              <a:ext cx="405833" cy="153529"/>
            </a:xfrm>
            <a:custGeom>
              <a:avLst/>
              <a:gdLst/>
              <a:ahLst/>
              <a:cxnLst/>
              <a:rect l="l" t="t" r="r" b="b"/>
              <a:pathLst>
                <a:path w="405833" h="153529">
                  <a:moveTo>
                    <a:pt x="76764" y="0"/>
                  </a:moveTo>
                  <a:lnTo>
                    <a:pt x="329068" y="0"/>
                  </a:lnTo>
                  <a:cubicBezTo>
                    <a:pt x="349428" y="0"/>
                    <a:pt x="368953" y="8088"/>
                    <a:pt x="383349" y="22484"/>
                  </a:cubicBezTo>
                  <a:cubicBezTo>
                    <a:pt x="397745" y="36880"/>
                    <a:pt x="405833" y="56405"/>
                    <a:pt x="405833" y="76764"/>
                  </a:cubicBezTo>
                  <a:lnTo>
                    <a:pt x="405833" y="76764"/>
                  </a:lnTo>
                  <a:cubicBezTo>
                    <a:pt x="405833" y="119160"/>
                    <a:pt x="371464" y="153529"/>
                    <a:pt x="329068" y="153529"/>
                  </a:cubicBezTo>
                  <a:lnTo>
                    <a:pt x="76764" y="153529"/>
                  </a:lnTo>
                  <a:cubicBezTo>
                    <a:pt x="56405" y="153529"/>
                    <a:pt x="36880" y="145441"/>
                    <a:pt x="22484" y="131045"/>
                  </a:cubicBezTo>
                  <a:cubicBezTo>
                    <a:pt x="8088" y="116649"/>
                    <a:pt x="0" y="97124"/>
                    <a:pt x="0" y="76764"/>
                  </a:cubicBezTo>
                  <a:lnTo>
                    <a:pt x="0" y="76764"/>
                  </a:lnTo>
                  <a:cubicBezTo>
                    <a:pt x="0" y="56405"/>
                    <a:pt x="8088" y="36880"/>
                    <a:pt x="22484" y="22484"/>
                  </a:cubicBezTo>
                  <a:cubicBezTo>
                    <a:pt x="36880" y="8088"/>
                    <a:pt x="56405" y="0"/>
                    <a:pt x="76764" y="0"/>
                  </a:cubicBezTo>
                  <a:close/>
                </a:path>
              </a:pathLst>
            </a:custGeom>
            <a:solidFill>
              <a:srgbClr val="FABE0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Box 8">
              <a:extLst>
                <a:ext uri="{FF2B5EF4-FFF2-40B4-BE49-F238E27FC236}">
                  <a16:creationId xmlns:a16="http://schemas.microsoft.com/office/drawing/2014/main" id="{75C40A3B-F67F-C661-1D9E-6DFB86F3A449}"/>
                </a:ext>
              </a:extLst>
            </p:cNvPr>
            <p:cNvSpPr txBox="1"/>
            <p:nvPr/>
          </p:nvSpPr>
          <p:spPr>
            <a:xfrm>
              <a:off x="0" y="-38100"/>
              <a:ext cx="405833" cy="1916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4" name="Freeform 9">
            <a:extLst>
              <a:ext uri="{FF2B5EF4-FFF2-40B4-BE49-F238E27FC236}">
                <a16:creationId xmlns:a16="http://schemas.microsoft.com/office/drawing/2014/main" id="{3D7D8948-3E79-F6A8-EAC5-33499DF2ED21}"/>
              </a:ext>
            </a:extLst>
          </p:cNvPr>
          <p:cNvSpPr/>
          <p:nvPr/>
        </p:nvSpPr>
        <p:spPr>
          <a:xfrm>
            <a:off x="832137" y="1001898"/>
            <a:ext cx="605529" cy="635574"/>
          </a:xfrm>
          <a:custGeom>
            <a:avLst/>
            <a:gdLst/>
            <a:ahLst/>
            <a:cxnLst/>
            <a:rect l="l" t="t" r="r" b="b"/>
            <a:pathLst>
              <a:path w="605529" h="635574">
                <a:moveTo>
                  <a:pt x="0" y="0"/>
                </a:moveTo>
                <a:lnTo>
                  <a:pt x="605529" y="0"/>
                </a:lnTo>
                <a:lnTo>
                  <a:pt x="605529" y="635574"/>
                </a:lnTo>
                <a:lnTo>
                  <a:pt x="0" y="6355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43277107-A199-48B8-C0E0-02C264F443D5}"/>
              </a:ext>
            </a:extLst>
          </p:cNvPr>
          <p:cNvSpPr txBox="1"/>
          <p:nvPr/>
        </p:nvSpPr>
        <p:spPr>
          <a:xfrm>
            <a:off x="1575203" y="1105936"/>
            <a:ext cx="3321701" cy="472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91"/>
              </a:lnSpc>
            </a:pPr>
            <a:r>
              <a:rPr lang="en-US" sz="2850" b="1" dirty="0">
                <a:solidFill>
                  <a:schemeClr val="bg1"/>
                </a:solidFill>
                <a:latin typeface="Inter Medium"/>
                <a:ea typeface="Inter Medium"/>
                <a:cs typeface="Inter Medium"/>
                <a:sym typeface="Inter Medium"/>
              </a:rPr>
              <a:t>Mahmoud Mourad</a:t>
            </a:r>
          </a:p>
        </p:txBody>
      </p:sp>
      <p:sp>
        <p:nvSpPr>
          <p:cNvPr id="26" name="TextBox 13">
            <a:extLst>
              <a:ext uri="{FF2B5EF4-FFF2-40B4-BE49-F238E27FC236}">
                <a16:creationId xmlns:a16="http://schemas.microsoft.com/office/drawing/2014/main" id="{4604E236-0EFA-DF74-F4DF-2CFBDE445BC2}"/>
              </a:ext>
            </a:extLst>
          </p:cNvPr>
          <p:cNvSpPr txBox="1"/>
          <p:nvPr/>
        </p:nvSpPr>
        <p:spPr>
          <a:xfrm>
            <a:off x="8162361" y="1109337"/>
            <a:ext cx="1185229" cy="4895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91"/>
              </a:lnSpc>
            </a:pPr>
            <a:r>
              <a:rPr lang="en-US" sz="2850" b="1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Home</a:t>
            </a:r>
          </a:p>
        </p:txBody>
      </p:sp>
      <p:sp>
        <p:nvSpPr>
          <p:cNvPr id="27" name="TextBox 14">
            <a:extLst>
              <a:ext uri="{FF2B5EF4-FFF2-40B4-BE49-F238E27FC236}">
                <a16:creationId xmlns:a16="http://schemas.microsoft.com/office/drawing/2014/main" id="{9286581F-DCBE-F6B8-4100-E1407E6B723C}"/>
              </a:ext>
            </a:extLst>
          </p:cNvPr>
          <p:cNvSpPr txBox="1"/>
          <p:nvPr/>
        </p:nvSpPr>
        <p:spPr>
          <a:xfrm>
            <a:off x="9764931" y="1117409"/>
            <a:ext cx="2533755" cy="472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91"/>
              </a:lnSpc>
            </a:pPr>
            <a:r>
              <a:rPr lang="en-US" sz="2850" b="1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Data Overview</a:t>
            </a:r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id="{BE02AB8F-2A8A-1EEA-B321-8A42C47F3B3A}"/>
              </a:ext>
            </a:extLst>
          </p:cNvPr>
          <p:cNvSpPr txBox="1"/>
          <p:nvPr/>
        </p:nvSpPr>
        <p:spPr>
          <a:xfrm>
            <a:off x="14163590" y="1083594"/>
            <a:ext cx="1540897" cy="472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91"/>
              </a:lnSpc>
            </a:pPr>
            <a:r>
              <a:rPr lang="en-US" sz="2850" b="1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Location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5DECDE-F5D7-669E-95F6-A5F2D6E85EF0}"/>
              </a:ext>
            </a:extLst>
          </p:cNvPr>
          <p:cNvSpPr txBox="1"/>
          <p:nvPr/>
        </p:nvSpPr>
        <p:spPr>
          <a:xfrm>
            <a:off x="12702164" y="1109478"/>
            <a:ext cx="991357" cy="489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91"/>
              </a:lnSpc>
            </a:pPr>
            <a:r>
              <a:rPr lang="en-US" sz="2850" b="1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Type</a:t>
            </a:r>
          </a:p>
        </p:txBody>
      </p:sp>
      <p:sp>
        <p:nvSpPr>
          <p:cNvPr id="30" name="TextBox 14">
            <a:extLst>
              <a:ext uri="{FF2B5EF4-FFF2-40B4-BE49-F238E27FC236}">
                <a16:creationId xmlns:a16="http://schemas.microsoft.com/office/drawing/2014/main" id="{D7861DDD-7F3F-BE18-030B-30D7D86E9D04}"/>
              </a:ext>
            </a:extLst>
          </p:cNvPr>
          <p:cNvSpPr txBox="1"/>
          <p:nvPr/>
        </p:nvSpPr>
        <p:spPr>
          <a:xfrm>
            <a:off x="16172425" y="1097262"/>
            <a:ext cx="1540898" cy="472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91"/>
              </a:lnSpc>
            </a:pPr>
            <a:r>
              <a:rPr lang="en-US" sz="2850" b="1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Delivery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 flipH="1">
            <a:off x="7628368" y="7172222"/>
            <a:ext cx="6698292" cy="8991472"/>
          </a:xfrm>
          <a:custGeom>
            <a:avLst/>
            <a:gdLst/>
            <a:ahLst/>
            <a:cxnLst/>
            <a:rect l="l" t="t" r="r" b="b"/>
            <a:pathLst>
              <a:path w="6698292" h="8991472">
                <a:moveTo>
                  <a:pt x="6698292" y="0"/>
                </a:moveTo>
                <a:lnTo>
                  <a:pt x="0" y="0"/>
                </a:lnTo>
                <a:lnTo>
                  <a:pt x="0" y="8991472"/>
                </a:lnTo>
                <a:lnTo>
                  <a:pt x="6698292" y="8991472"/>
                </a:lnTo>
                <a:lnTo>
                  <a:pt x="66982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0" y="0"/>
            <a:ext cx="8268359" cy="10287000"/>
            <a:chOff x="0" y="0"/>
            <a:chExt cx="873637" cy="10869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73637" cy="1086927"/>
            </a:xfrm>
            <a:custGeom>
              <a:avLst/>
              <a:gdLst/>
              <a:ahLst/>
              <a:cxnLst/>
              <a:rect l="l" t="t" r="r" b="b"/>
              <a:pathLst>
                <a:path w="873637" h="1086927">
                  <a:moveTo>
                    <a:pt x="0" y="0"/>
                  </a:moveTo>
                  <a:lnTo>
                    <a:pt x="873637" y="0"/>
                  </a:lnTo>
                  <a:lnTo>
                    <a:pt x="873637" y="1086927"/>
                  </a:lnTo>
                  <a:lnTo>
                    <a:pt x="0" y="1086927"/>
                  </a:lnTo>
                  <a:close/>
                </a:path>
              </a:pathLst>
            </a:custGeom>
            <a:blipFill>
              <a:blip r:embed="rId4"/>
              <a:stretch>
                <a:fillRect l="-43194" r="-43194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199492" y="3055164"/>
            <a:ext cx="5382859" cy="1454820"/>
            <a:chOff x="0" y="0"/>
            <a:chExt cx="1417708" cy="3831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17708" cy="383162"/>
            </a:xfrm>
            <a:custGeom>
              <a:avLst/>
              <a:gdLst/>
              <a:ahLst/>
              <a:cxnLst/>
              <a:rect l="l" t="t" r="r" b="b"/>
              <a:pathLst>
                <a:path w="1417708" h="383162">
                  <a:moveTo>
                    <a:pt x="0" y="0"/>
                  </a:moveTo>
                  <a:lnTo>
                    <a:pt x="1417708" y="0"/>
                  </a:lnTo>
                  <a:lnTo>
                    <a:pt x="1417708" y="383162"/>
                  </a:lnTo>
                  <a:lnTo>
                    <a:pt x="0" y="383162"/>
                  </a:lnTo>
                  <a:close/>
                </a:path>
              </a:pathLst>
            </a:custGeom>
            <a:solidFill>
              <a:srgbClr val="FABE0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417708" cy="4212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3559435" y="9258300"/>
            <a:ext cx="4728565" cy="3086100"/>
            <a:chOff x="0" y="0"/>
            <a:chExt cx="1245383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45383" cy="812800"/>
            </a:xfrm>
            <a:custGeom>
              <a:avLst/>
              <a:gdLst/>
              <a:ahLst/>
              <a:cxnLst/>
              <a:rect l="l" t="t" r="r" b="b"/>
              <a:pathLst>
                <a:path w="1245383" h="812800">
                  <a:moveTo>
                    <a:pt x="0" y="0"/>
                  </a:moveTo>
                  <a:lnTo>
                    <a:pt x="1245383" y="0"/>
                  </a:lnTo>
                  <a:lnTo>
                    <a:pt x="124538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ABE0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245383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2080279" y="3086100"/>
            <a:ext cx="909704" cy="1423884"/>
          </a:xfrm>
          <a:custGeom>
            <a:avLst/>
            <a:gdLst/>
            <a:ahLst/>
            <a:cxnLst/>
            <a:rect l="l" t="t" r="r" b="b"/>
            <a:pathLst>
              <a:path w="909704" h="1423884">
                <a:moveTo>
                  <a:pt x="0" y="0"/>
                </a:moveTo>
                <a:lnTo>
                  <a:pt x="909704" y="0"/>
                </a:lnTo>
                <a:lnTo>
                  <a:pt x="909704" y="1423884"/>
                </a:lnTo>
                <a:lnTo>
                  <a:pt x="0" y="14238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6716862" y="3031712"/>
            <a:ext cx="4617840" cy="1301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52"/>
              </a:lnSpc>
            </a:pPr>
            <a:r>
              <a:rPr lang="en-US" sz="7251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Purchase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890922" y="4900509"/>
            <a:ext cx="7949051" cy="24927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7"/>
              </a:lnSpc>
            </a:pPr>
            <a:r>
              <a:rPr lang="en-US" sz="34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 smooth transaction process ensures a positive buying experience and sets the stage for future engagement.</a:t>
            </a:r>
          </a:p>
        </p:txBody>
      </p:sp>
      <p:sp>
        <p:nvSpPr>
          <p:cNvPr id="22" name="Freeform 22"/>
          <p:cNvSpPr/>
          <p:nvPr/>
        </p:nvSpPr>
        <p:spPr>
          <a:xfrm>
            <a:off x="13155179" y="3070632"/>
            <a:ext cx="909704" cy="1423884"/>
          </a:xfrm>
          <a:custGeom>
            <a:avLst/>
            <a:gdLst/>
            <a:ahLst/>
            <a:cxnLst/>
            <a:rect l="l" t="t" r="r" b="b"/>
            <a:pathLst>
              <a:path w="909704" h="1423884">
                <a:moveTo>
                  <a:pt x="0" y="0"/>
                </a:moveTo>
                <a:lnTo>
                  <a:pt x="909704" y="0"/>
                </a:lnTo>
                <a:lnTo>
                  <a:pt x="909704" y="1423885"/>
                </a:lnTo>
                <a:lnTo>
                  <a:pt x="0" y="14238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23" name="Group 6">
            <a:extLst>
              <a:ext uri="{FF2B5EF4-FFF2-40B4-BE49-F238E27FC236}">
                <a16:creationId xmlns:a16="http://schemas.microsoft.com/office/drawing/2014/main" id="{99B39DB0-88E3-9DD5-DE0F-E19CB213608B}"/>
              </a:ext>
            </a:extLst>
          </p:cNvPr>
          <p:cNvGrpSpPr/>
          <p:nvPr/>
        </p:nvGrpSpPr>
        <p:grpSpPr>
          <a:xfrm>
            <a:off x="11334702" y="650060"/>
            <a:ext cx="2904161" cy="648266"/>
            <a:chOff x="0" y="0"/>
            <a:chExt cx="405833" cy="153529"/>
          </a:xfrm>
        </p:grpSpPr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4CBF4DD5-C4F3-CBFE-DF2C-58332E1E91EC}"/>
                </a:ext>
              </a:extLst>
            </p:cNvPr>
            <p:cNvSpPr/>
            <p:nvPr/>
          </p:nvSpPr>
          <p:spPr>
            <a:xfrm>
              <a:off x="0" y="0"/>
              <a:ext cx="405833" cy="153529"/>
            </a:xfrm>
            <a:custGeom>
              <a:avLst/>
              <a:gdLst/>
              <a:ahLst/>
              <a:cxnLst/>
              <a:rect l="l" t="t" r="r" b="b"/>
              <a:pathLst>
                <a:path w="405833" h="153529">
                  <a:moveTo>
                    <a:pt x="76764" y="0"/>
                  </a:moveTo>
                  <a:lnTo>
                    <a:pt x="329068" y="0"/>
                  </a:lnTo>
                  <a:cubicBezTo>
                    <a:pt x="349428" y="0"/>
                    <a:pt x="368953" y="8088"/>
                    <a:pt x="383349" y="22484"/>
                  </a:cubicBezTo>
                  <a:cubicBezTo>
                    <a:pt x="397745" y="36880"/>
                    <a:pt x="405833" y="56405"/>
                    <a:pt x="405833" y="76764"/>
                  </a:cubicBezTo>
                  <a:lnTo>
                    <a:pt x="405833" y="76764"/>
                  </a:lnTo>
                  <a:cubicBezTo>
                    <a:pt x="405833" y="119160"/>
                    <a:pt x="371464" y="153529"/>
                    <a:pt x="329068" y="153529"/>
                  </a:cubicBezTo>
                  <a:lnTo>
                    <a:pt x="76764" y="153529"/>
                  </a:lnTo>
                  <a:cubicBezTo>
                    <a:pt x="56405" y="153529"/>
                    <a:pt x="36880" y="145441"/>
                    <a:pt x="22484" y="131045"/>
                  </a:cubicBezTo>
                  <a:cubicBezTo>
                    <a:pt x="8088" y="116649"/>
                    <a:pt x="0" y="97124"/>
                    <a:pt x="0" y="76764"/>
                  </a:cubicBezTo>
                  <a:lnTo>
                    <a:pt x="0" y="76764"/>
                  </a:lnTo>
                  <a:cubicBezTo>
                    <a:pt x="0" y="56405"/>
                    <a:pt x="8088" y="36880"/>
                    <a:pt x="22484" y="22484"/>
                  </a:cubicBezTo>
                  <a:cubicBezTo>
                    <a:pt x="36880" y="8088"/>
                    <a:pt x="56405" y="0"/>
                    <a:pt x="76764" y="0"/>
                  </a:cubicBezTo>
                  <a:close/>
                </a:path>
              </a:pathLst>
            </a:custGeom>
            <a:solidFill>
              <a:srgbClr val="FABE0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8">
              <a:extLst>
                <a:ext uri="{FF2B5EF4-FFF2-40B4-BE49-F238E27FC236}">
                  <a16:creationId xmlns:a16="http://schemas.microsoft.com/office/drawing/2014/main" id="{45754618-9092-4F9E-6E18-057A326AA34A}"/>
                </a:ext>
              </a:extLst>
            </p:cNvPr>
            <p:cNvSpPr txBox="1"/>
            <p:nvPr/>
          </p:nvSpPr>
          <p:spPr>
            <a:xfrm>
              <a:off x="0" y="-38100"/>
              <a:ext cx="405833" cy="1916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6" name="Freeform 9">
            <a:extLst>
              <a:ext uri="{FF2B5EF4-FFF2-40B4-BE49-F238E27FC236}">
                <a16:creationId xmlns:a16="http://schemas.microsoft.com/office/drawing/2014/main" id="{BC918CD2-30EB-A431-D9CD-D1FAD7BA55BD}"/>
              </a:ext>
            </a:extLst>
          </p:cNvPr>
          <p:cNvSpPr/>
          <p:nvPr/>
        </p:nvSpPr>
        <p:spPr>
          <a:xfrm>
            <a:off x="696946" y="722107"/>
            <a:ext cx="605529" cy="635574"/>
          </a:xfrm>
          <a:custGeom>
            <a:avLst/>
            <a:gdLst/>
            <a:ahLst/>
            <a:cxnLst/>
            <a:rect l="l" t="t" r="r" b="b"/>
            <a:pathLst>
              <a:path w="605529" h="635574">
                <a:moveTo>
                  <a:pt x="0" y="0"/>
                </a:moveTo>
                <a:lnTo>
                  <a:pt x="605529" y="0"/>
                </a:lnTo>
                <a:lnTo>
                  <a:pt x="605529" y="635574"/>
                </a:lnTo>
                <a:lnTo>
                  <a:pt x="0" y="6355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12">
            <a:extLst>
              <a:ext uri="{FF2B5EF4-FFF2-40B4-BE49-F238E27FC236}">
                <a16:creationId xmlns:a16="http://schemas.microsoft.com/office/drawing/2014/main" id="{4DCBE726-AA8F-6349-618A-24B554105DDB}"/>
              </a:ext>
            </a:extLst>
          </p:cNvPr>
          <p:cNvSpPr txBox="1"/>
          <p:nvPr/>
        </p:nvSpPr>
        <p:spPr>
          <a:xfrm>
            <a:off x="1440012" y="826145"/>
            <a:ext cx="3321701" cy="472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91"/>
              </a:lnSpc>
            </a:pPr>
            <a:r>
              <a:rPr lang="en-US" sz="2850" b="1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Mahmoud Mourad</a:t>
            </a:r>
          </a:p>
        </p:txBody>
      </p:sp>
      <p:sp>
        <p:nvSpPr>
          <p:cNvPr id="28" name="TextBox 13">
            <a:extLst>
              <a:ext uri="{FF2B5EF4-FFF2-40B4-BE49-F238E27FC236}">
                <a16:creationId xmlns:a16="http://schemas.microsoft.com/office/drawing/2014/main" id="{E12E863D-18B8-847A-E567-CB5E5ED6EEB8}"/>
              </a:ext>
            </a:extLst>
          </p:cNvPr>
          <p:cNvSpPr txBox="1"/>
          <p:nvPr/>
        </p:nvSpPr>
        <p:spPr>
          <a:xfrm>
            <a:off x="9783282" y="751854"/>
            <a:ext cx="1280020" cy="489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1"/>
              </a:lnSpc>
            </a:pPr>
            <a:r>
              <a:rPr lang="en-US" sz="2850" b="1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Home</a:t>
            </a:r>
          </a:p>
        </p:txBody>
      </p:sp>
      <p:sp>
        <p:nvSpPr>
          <p:cNvPr id="29" name="TextBox 14">
            <a:extLst>
              <a:ext uri="{FF2B5EF4-FFF2-40B4-BE49-F238E27FC236}">
                <a16:creationId xmlns:a16="http://schemas.microsoft.com/office/drawing/2014/main" id="{BFCDC799-B7DE-EF0D-A84E-6E7BE8B6A5A6}"/>
              </a:ext>
            </a:extLst>
          </p:cNvPr>
          <p:cNvSpPr txBox="1"/>
          <p:nvPr/>
        </p:nvSpPr>
        <p:spPr>
          <a:xfrm>
            <a:off x="11548911" y="722107"/>
            <a:ext cx="2533755" cy="472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91"/>
              </a:lnSpc>
            </a:pPr>
            <a:r>
              <a:rPr lang="en-US" sz="2850" b="1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Data Overview</a:t>
            </a:r>
          </a:p>
        </p:txBody>
      </p:sp>
      <p:sp>
        <p:nvSpPr>
          <p:cNvPr id="30" name="TextBox 15">
            <a:extLst>
              <a:ext uri="{FF2B5EF4-FFF2-40B4-BE49-F238E27FC236}">
                <a16:creationId xmlns:a16="http://schemas.microsoft.com/office/drawing/2014/main" id="{C567E09E-6571-A91E-4E8F-F98A75469071}"/>
              </a:ext>
            </a:extLst>
          </p:cNvPr>
          <p:cNvSpPr txBox="1"/>
          <p:nvPr/>
        </p:nvSpPr>
        <p:spPr>
          <a:xfrm>
            <a:off x="16050157" y="740206"/>
            <a:ext cx="1540897" cy="472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91"/>
              </a:lnSpc>
            </a:pPr>
            <a:r>
              <a:rPr lang="en-US" sz="2850" b="1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Location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A56C6E-15AC-B17F-E5EB-8FC626F96CF9}"/>
              </a:ext>
            </a:extLst>
          </p:cNvPr>
          <p:cNvSpPr txBox="1"/>
          <p:nvPr/>
        </p:nvSpPr>
        <p:spPr>
          <a:xfrm>
            <a:off x="14570733" y="751821"/>
            <a:ext cx="991357" cy="4895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91"/>
              </a:lnSpc>
            </a:pPr>
            <a:r>
              <a:rPr lang="en-US" sz="2850" b="1" dirty="0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Type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6027" y="8140628"/>
            <a:ext cx="20270804" cy="4365155"/>
          </a:xfrm>
          <a:custGeom>
            <a:avLst/>
            <a:gdLst/>
            <a:ahLst/>
            <a:cxnLst/>
            <a:rect l="l" t="t" r="r" b="b"/>
            <a:pathLst>
              <a:path w="20270804" h="4365155">
                <a:moveTo>
                  <a:pt x="0" y="0"/>
                </a:moveTo>
                <a:lnTo>
                  <a:pt x="20270803" y="0"/>
                </a:lnTo>
                <a:lnTo>
                  <a:pt x="20270803" y="4365155"/>
                </a:lnTo>
                <a:lnTo>
                  <a:pt x="0" y="43651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0" y="20790"/>
            <a:ext cx="5040067" cy="10266210"/>
            <a:chOff x="0" y="0"/>
            <a:chExt cx="1327425" cy="270385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27425" cy="2703858"/>
            </a:xfrm>
            <a:custGeom>
              <a:avLst/>
              <a:gdLst/>
              <a:ahLst/>
              <a:cxnLst/>
              <a:rect l="l" t="t" r="r" b="b"/>
              <a:pathLst>
                <a:path w="1327425" h="2703858">
                  <a:moveTo>
                    <a:pt x="0" y="0"/>
                  </a:moveTo>
                  <a:lnTo>
                    <a:pt x="1327425" y="0"/>
                  </a:lnTo>
                  <a:lnTo>
                    <a:pt x="1327425" y="2703858"/>
                  </a:lnTo>
                  <a:lnTo>
                    <a:pt x="0" y="27038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327425" cy="2741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880457" y="1057110"/>
            <a:ext cx="2215064" cy="506730"/>
            <a:chOff x="0" y="0"/>
            <a:chExt cx="583391" cy="1334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83391" cy="133460"/>
            </a:xfrm>
            <a:custGeom>
              <a:avLst/>
              <a:gdLst/>
              <a:ahLst/>
              <a:cxnLst/>
              <a:rect l="l" t="t" r="r" b="b"/>
              <a:pathLst>
                <a:path w="583391" h="133460">
                  <a:moveTo>
                    <a:pt x="66730" y="0"/>
                  </a:moveTo>
                  <a:lnTo>
                    <a:pt x="516661" y="0"/>
                  </a:lnTo>
                  <a:cubicBezTo>
                    <a:pt x="553515" y="0"/>
                    <a:pt x="583391" y="29876"/>
                    <a:pt x="583391" y="66730"/>
                  </a:cubicBezTo>
                  <a:lnTo>
                    <a:pt x="583391" y="66730"/>
                  </a:lnTo>
                  <a:cubicBezTo>
                    <a:pt x="583391" y="103584"/>
                    <a:pt x="553515" y="133460"/>
                    <a:pt x="516661" y="133460"/>
                  </a:cubicBezTo>
                  <a:lnTo>
                    <a:pt x="66730" y="133460"/>
                  </a:lnTo>
                  <a:cubicBezTo>
                    <a:pt x="29876" y="133460"/>
                    <a:pt x="0" y="103584"/>
                    <a:pt x="0" y="66730"/>
                  </a:cubicBezTo>
                  <a:lnTo>
                    <a:pt x="0" y="66730"/>
                  </a:lnTo>
                  <a:cubicBezTo>
                    <a:pt x="0" y="29876"/>
                    <a:pt x="29876" y="0"/>
                    <a:pt x="66730" y="0"/>
                  </a:cubicBezTo>
                  <a:close/>
                </a:path>
              </a:pathLst>
            </a:custGeom>
            <a:solidFill>
              <a:srgbClr val="FABE0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583391" cy="1715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137296" y="1004466"/>
            <a:ext cx="605529" cy="635574"/>
          </a:xfrm>
          <a:custGeom>
            <a:avLst/>
            <a:gdLst/>
            <a:ahLst/>
            <a:cxnLst/>
            <a:rect l="l" t="t" r="r" b="b"/>
            <a:pathLst>
              <a:path w="605529" h="635574">
                <a:moveTo>
                  <a:pt x="0" y="0"/>
                </a:moveTo>
                <a:lnTo>
                  <a:pt x="605529" y="0"/>
                </a:lnTo>
                <a:lnTo>
                  <a:pt x="605529" y="635574"/>
                </a:lnTo>
                <a:lnTo>
                  <a:pt x="0" y="6355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6043190" y="-232575"/>
            <a:ext cx="3086100" cy="10519575"/>
            <a:chOff x="0" y="0"/>
            <a:chExt cx="812800" cy="277058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2770588"/>
            </a:xfrm>
            <a:custGeom>
              <a:avLst/>
              <a:gdLst/>
              <a:ahLst/>
              <a:cxnLst/>
              <a:rect l="l" t="t" r="r" b="b"/>
              <a:pathLst>
                <a:path w="812800" h="2770588">
                  <a:moveTo>
                    <a:pt x="0" y="0"/>
                  </a:moveTo>
                  <a:lnTo>
                    <a:pt x="812800" y="0"/>
                  </a:lnTo>
                  <a:lnTo>
                    <a:pt x="812800" y="2770588"/>
                  </a:lnTo>
                  <a:lnTo>
                    <a:pt x="0" y="2770588"/>
                  </a:lnTo>
                  <a:close/>
                </a:path>
              </a:pathLst>
            </a:custGeom>
            <a:solidFill>
              <a:srgbClr val="FABE0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38100"/>
              <a:ext cx="812800" cy="28086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5010643" y="1038218"/>
            <a:ext cx="2575597" cy="489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1"/>
              </a:lnSpc>
            </a:pPr>
            <a:r>
              <a:rPr lang="en-US" sz="2850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Contact Us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2741053" y="2257962"/>
            <a:ext cx="4173876" cy="2895933"/>
            <a:chOff x="0" y="0"/>
            <a:chExt cx="1130381" cy="78428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130381" cy="784285"/>
            </a:xfrm>
            <a:custGeom>
              <a:avLst/>
              <a:gdLst/>
              <a:ahLst/>
              <a:cxnLst/>
              <a:rect l="l" t="t" r="r" b="b"/>
              <a:pathLst>
                <a:path w="1130381" h="784285">
                  <a:moveTo>
                    <a:pt x="0" y="0"/>
                  </a:moveTo>
                  <a:lnTo>
                    <a:pt x="1130381" y="0"/>
                  </a:lnTo>
                  <a:lnTo>
                    <a:pt x="1130381" y="784285"/>
                  </a:lnTo>
                  <a:lnTo>
                    <a:pt x="0" y="784285"/>
                  </a:lnTo>
                  <a:close/>
                </a:path>
              </a:pathLst>
            </a:custGeom>
            <a:blipFill>
              <a:blip r:embed="rId6"/>
              <a:stretch>
                <a:fillRect l="-1971" r="-197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741053" y="5638655"/>
            <a:ext cx="4173876" cy="2895933"/>
            <a:chOff x="0" y="0"/>
            <a:chExt cx="1130381" cy="78428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130381" cy="784285"/>
            </a:xfrm>
            <a:custGeom>
              <a:avLst/>
              <a:gdLst/>
              <a:ahLst/>
              <a:cxnLst/>
              <a:rect l="l" t="t" r="r" b="b"/>
              <a:pathLst>
                <a:path w="1130381" h="784285">
                  <a:moveTo>
                    <a:pt x="0" y="0"/>
                  </a:moveTo>
                  <a:lnTo>
                    <a:pt x="1130381" y="0"/>
                  </a:lnTo>
                  <a:lnTo>
                    <a:pt x="1130381" y="784285"/>
                  </a:lnTo>
                  <a:lnTo>
                    <a:pt x="0" y="784285"/>
                  </a:lnTo>
                  <a:close/>
                </a:path>
              </a:pathLst>
            </a:custGeom>
            <a:blipFill>
              <a:blip r:embed="rId7"/>
              <a:stretch>
                <a:fillRect l="-2069" r="-206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0054681" y="1038218"/>
            <a:ext cx="1280020" cy="489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1"/>
              </a:lnSpc>
            </a:pPr>
            <a:r>
              <a:rPr lang="en-US" sz="2850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Home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2245399" y="1038218"/>
            <a:ext cx="2076159" cy="489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1"/>
              </a:lnSpc>
            </a:pPr>
            <a:r>
              <a:rPr lang="en-US" sz="2850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About us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91392" y="1038218"/>
            <a:ext cx="1967983" cy="489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1"/>
              </a:lnSpc>
            </a:pPr>
            <a:r>
              <a:rPr lang="en-US" sz="2850" b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Borcelle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905931" y="2779278"/>
            <a:ext cx="4938265" cy="1301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52"/>
              </a:lnSpc>
            </a:pPr>
            <a:r>
              <a:rPr lang="en-US" sz="7251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Advocacy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905931" y="4305186"/>
            <a:ext cx="7949051" cy="3102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7"/>
              </a:lnSpc>
            </a:pPr>
            <a:r>
              <a:rPr lang="en-US" sz="34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Loyal customers become advocates, sharing positive experiences through reviews, referrals, and social media, helping grow your brand.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185" b="-74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37296" y="1004466"/>
            <a:ext cx="605529" cy="635574"/>
          </a:xfrm>
          <a:custGeom>
            <a:avLst/>
            <a:gdLst/>
            <a:ahLst/>
            <a:cxnLst/>
            <a:rect l="l" t="t" r="r" b="b"/>
            <a:pathLst>
              <a:path w="605529" h="635574">
                <a:moveTo>
                  <a:pt x="0" y="0"/>
                </a:moveTo>
                <a:lnTo>
                  <a:pt x="605529" y="0"/>
                </a:lnTo>
                <a:lnTo>
                  <a:pt x="605529" y="635574"/>
                </a:lnTo>
                <a:lnTo>
                  <a:pt x="0" y="6355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4661762" y="1057110"/>
            <a:ext cx="2597538" cy="537693"/>
            <a:chOff x="0" y="0"/>
            <a:chExt cx="684125" cy="1416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84125" cy="141615"/>
            </a:xfrm>
            <a:custGeom>
              <a:avLst/>
              <a:gdLst/>
              <a:ahLst/>
              <a:cxnLst/>
              <a:rect l="l" t="t" r="r" b="b"/>
              <a:pathLst>
                <a:path w="684125" h="141615">
                  <a:moveTo>
                    <a:pt x="70807" y="0"/>
                  </a:moveTo>
                  <a:lnTo>
                    <a:pt x="613318" y="0"/>
                  </a:lnTo>
                  <a:cubicBezTo>
                    <a:pt x="632097" y="0"/>
                    <a:pt x="650107" y="7460"/>
                    <a:pt x="663386" y="20739"/>
                  </a:cubicBezTo>
                  <a:cubicBezTo>
                    <a:pt x="676665" y="34018"/>
                    <a:pt x="684125" y="52028"/>
                    <a:pt x="684125" y="70807"/>
                  </a:cubicBezTo>
                  <a:lnTo>
                    <a:pt x="684125" y="70807"/>
                  </a:lnTo>
                  <a:cubicBezTo>
                    <a:pt x="684125" y="89587"/>
                    <a:pt x="676665" y="107597"/>
                    <a:pt x="663386" y="120876"/>
                  </a:cubicBezTo>
                  <a:cubicBezTo>
                    <a:pt x="650107" y="134155"/>
                    <a:pt x="632097" y="141615"/>
                    <a:pt x="613318" y="141615"/>
                  </a:cubicBezTo>
                  <a:lnTo>
                    <a:pt x="70807" y="141615"/>
                  </a:lnTo>
                  <a:cubicBezTo>
                    <a:pt x="52028" y="141615"/>
                    <a:pt x="34018" y="134155"/>
                    <a:pt x="20739" y="120876"/>
                  </a:cubicBezTo>
                  <a:cubicBezTo>
                    <a:pt x="7460" y="107597"/>
                    <a:pt x="0" y="89587"/>
                    <a:pt x="0" y="70807"/>
                  </a:cubicBezTo>
                  <a:lnTo>
                    <a:pt x="0" y="70807"/>
                  </a:lnTo>
                  <a:cubicBezTo>
                    <a:pt x="0" y="52028"/>
                    <a:pt x="7460" y="34018"/>
                    <a:pt x="20739" y="20739"/>
                  </a:cubicBezTo>
                  <a:cubicBezTo>
                    <a:pt x="34018" y="7460"/>
                    <a:pt x="52028" y="0"/>
                    <a:pt x="70807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684125" cy="179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1233362">
            <a:off x="1481587" y="-2606030"/>
            <a:ext cx="21997007" cy="21036453"/>
            <a:chOff x="0" y="0"/>
            <a:chExt cx="1014631" cy="9703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14631" cy="970325"/>
            </a:xfrm>
            <a:custGeom>
              <a:avLst/>
              <a:gdLst/>
              <a:ahLst/>
              <a:cxnLst/>
              <a:rect l="l" t="t" r="r" b="b"/>
              <a:pathLst>
                <a:path w="1014631" h="970325">
                  <a:moveTo>
                    <a:pt x="203200" y="0"/>
                  </a:moveTo>
                  <a:lnTo>
                    <a:pt x="1014631" y="0"/>
                  </a:lnTo>
                  <a:lnTo>
                    <a:pt x="811431" y="970325"/>
                  </a:lnTo>
                  <a:lnTo>
                    <a:pt x="0" y="97032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F">
                <a:alpha val="9176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01600" y="-38100"/>
              <a:ext cx="811431" cy="1008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 rot="-3690369">
            <a:off x="15645454" y="3106171"/>
            <a:ext cx="7238499" cy="6464613"/>
          </a:xfrm>
          <a:custGeom>
            <a:avLst/>
            <a:gdLst/>
            <a:ahLst/>
            <a:cxnLst/>
            <a:rect l="l" t="t" r="r" b="b"/>
            <a:pathLst>
              <a:path w="7238499" h="6464613">
                <a:moveTo>
                  <a:pt x="0" y="0"/>
                </a:moveTo>
                <a:lnTo>
                  <a:pt x="7238499" y="0"/>
                </a:lnTo>
                <a:lnTo>
                  <a:pt x="7238499" y="6464613"/>
                </a:lnTo>
                <a:lnTo>
                  <a:pt x="0" y="646461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 rot="1901444">
            <a:off x="15300005" y="8440405"/>
            <a:ext cx="6863638" cy="5147728"/>
            <a:chOff x="0" y="0"/>
            <a:chExt cx="812800" cy="6096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609600"/>
            </a:xfrm>
            <a:custGeom>
              <a:avLst/>
              <a:gdLst/>
              <a:ahLst/>
              <a:cxnLst/>
              <a:rect l="l" t="t" r="r" b="b"/>
              <a:pathLst>
                <a:path w="812800" h="609600">
                  <a:moveTo>
                    <a:pt x="203200" y="0"/>
                  </a:moveTo>
                  <a:lnTo>
                    <a:pt x="812800" y="0"/>
                  </a:lnTo>
                  <a:lnTo>
                    <a:pt x="609600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ABE0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279587" y="3259147"/>
            <a:ext cx="7250365" cy="145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70"/>
              </a:lnSpc>
            </a:pPr>
            <a:r>
              <a:rPr lang="en-US" sz="11393" b="1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Thank </a:t>
            </a:r>
          </a:p>
        </p:txBody>
      </p:sp>
      <p:sp>
        <p:nvSpPr>
          <p:cNvPr id="15" name="Freeform 15"/>
          <p:cNvSpPr/>
          <p:nvPr/>
        </p:nvSpPr>
        <p:spPr>
          <a:xfrm>
            <a:off x="7512579" y="4661589"/>
            <a:ext cx="2845505" cy="963821"/>
          </a:xfrm>
          <a:custGeom>
            <a:avLst/>
            <a:gdLst/>
            <a:ahLst/>
            <a:cxnLst/>
            <a:rect l="l" t="t" r="r" b="b"/>
            <a:pathLst>
              <a:path w="2845505" h="963821">
                <a:moveTo>
                  <a:pt x="0" y="0"/>
                </a:moveTo>
                <a:lnTo>
                  <a:pt x="2845505" y="0"/>
                </a:lnTo>
                <a:lnTo>
                  <a:pt x="2845505" y="963822"/>
                </a:lnTo>
                <a:lnTo>
                  <a:pt x="0" y="9638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1991392" y="1038218"/>
            <a:ext cx="1991416" cy="489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1"/>
              </a:lnSpc>
            </a:pPr>
            <a:r>
              <a:rPr lang="en-US" sz="2850" b="1">
                <a:solidFill>
                  <a:srgbClr val="FFFFFF"/>
                </a:solidFill>
                <a:latin typeface="Inter Medium"/>
                <a:ea typeface="Inter Medium"/>
                <a:cs typeface="Inter Medium"/>
                <a:sym typeface="Inter Medium"/>
              </a:rPr>
              <a:t>Borcelle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054681" y="1038218"/>
            <a:ext cx="1280020" cy="489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1"/>
              </a:lnSpc>
            </a:pPr>
            <a:r>
              <a:rPr lang="en-US" sz="2850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Home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245399" y="1038218"/>
            <a:ext cx="1912127" cy="489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1"/>
              </a:lnSpc>
            </a:pPr>
            <a:r>
              <a:rPr lang="en-US" sz="2850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About us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010643" y="1038218"/>
            <a:ext cx="2486890" cy="489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91"/>
              </a:lnSpc>
            </a:pPr>
            <a:r>
              <a:rPr lang="en-US" sz="2850" b="1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Contact Us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533895" y="5913553"/>
            <a:ext cx="8365867" cy="1863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7"/>
              </a:lnSpc>
            </a:pPr>
            <a:r>
              <a:rPr lang="en-US" sz="3498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"Thank you for your time and attention—looking forward to future success together!"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661975" y="4554422"/>
            <a:ext cx="4348669" cy="14543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570"/>
              </a:lnSpc>
            </a:pPr>
            <a:r>
              <a:rPr lang="en-US" sz="11393" b="1">
                <a:solidFill>
                  <a:srgbClr val="FABE05"/>
                </a:solidFill>
                <a:latin typeface="Poppins Bold"/>
                <a:ea typeface="Poppins Bold"/>
                <a:cs typeface="Poppins Bold"/>
                <a:sym typeface="Poppins Bold"/>
              </a:rPr>
              <a:t>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226</Words>
  <Application>Microsoft Office PowerPoint</Application>
  <PresentationFormat>Custom</PresentationFormat>
  <Paragraphs>69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Poppins Bold</vt:lpstr>
      <vt:lpstr>Poppins</vt:lpstr>
      <vt:lpstr>Inter Medium</vt:lpstr>
      <vt:lpstr>Calibri</vt:lpstr>
      <vt:lpstr>Poppins Medium</vt:lpstr>
      <vt:lpstr>Inter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Orange and Yellow Geometric Modern Customer Journey Marketing Presentation</dc:title>
  <dc:creator>Dell</dc:creator>
  <cp:lastModifiedBy>mahmoudmouradm99@gmail.com</cp:lastModifiedBy>
  <cp:revision>12</cp:revision>
  <dcterms:created xsi:type="dcterms:W3CDTF">2006-08-16T00:00:00Z</dcterms:created>
  <dcterms:modified xsi:type="dcterms:W3CDTF">2025-12-01T17:37:12Z</dcterms:modified>
  <dc:identifier>DAG6ExaLh10</dc:identifier>
</cp:coreProperties>
</file>